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57" r:id="rId6"/>
    <p:sldId id="258" r:id="rId7"/>
    <p:sldId id="259" r:id="rId8"/>
    <p:sldId id="269" r:id="rId9"/>
    <p:sldId id="266" r:id="rId10"/>
    <p:sldId id="267" r:id="rId11"/>
    <p:sldId id="272" r:id="rId12"/>
    <p:sldId id="274" r:id="rId13"/>
    <p:sldId id="275" r:id="rId14"/>
    <p:sldId id="273" r:id="rId15"/>
    <p:sldId id="276" r:id="rId16"/>
    <p:sldId id="280" r:id="rId17"/>
    <p:sldId id="281" r:id="rId18"/>
    <p:sldId id="282" r:id="rId19"/>
    <p:sldId id="283" r:id="rId20"/>
    <p:sldId id="284" r:id="rId21"/>
    <p:sldId id="268" r:id="rId22"/>
    <p:sldId id="264" r:id="rId23"/>
    <p:sldId id="277" r:id="rId24"/>
    <p:sldId id="278" r:id="rId25"/>
    <p:sldId id="279" r:id="rId26"/>
    <p:sldId id="2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A5A8"/>
    <a:srgbClr val="F5F9F9"/>
    <a:srgbClr val="685135"/>
    <a:srgbClr val="BDA07D"/>
    <a:srgbClr val="627272"/>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26" autoAdjust="0"/>
  </p:normalViewPr>
  <p:slideViewPr>
    <p:cSldViewPr snapToGrid="0">
      <p:cViewPr varScale="1">
        <p:scale>
          <a:sx n="78" d="100"/>
          <a:sy n="78" d="100"/>
        </p:scale>
        <p:origin x="87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6/28/2024</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6/28/2024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2</a:t>
            </a:fld>
            <a:endParaRPr lang="en-US" dirty="0"/>
          </a:p>
        </p:txBody>
      </p:sp>
    </p:spTree>
    <p:extLst>
      <p:ext uri="{BB962C8B-B14F-4D97-AF65-F5344CB8AC3E}">
        <p14:creationId xmlns:p14="http://schemas.microsoft.com/office/powerpoint/2010/main" val="557925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a:extLst>
              <a:ext uri="{FF2B5EF4-FFF2-40B4-BE49-F238E27FC236}">
                <a16:creationId xmlns:a16="http://schemas.microsoft.com/office/drawing/2014/main" id="{9843D60E-3024-42AA-9CF9-A44192AE74E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182FBC6-68D1-4570-A549-C4A925FB854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C4F63B8-F105-4AC4-889E-C12790C8EBB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8C3AAE30-8A46-485A-BD2B-6ADB1856324D}"/>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AE4E3392-5868-4F6C-BFCC-ECCB66A3B2CC}"/>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DED975EE-261C-47D3-A9E5-7401C706A46E}"/>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235A30FE-146C-418D-B68F-9EBB829D029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6BCBBE8-05C6-4946-80F5-DE319A6FCE8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92B75CEA-DDFB-4C62-B83F-6A0B86FA74F7}"/>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4" name="Footer Placeholder 3">
            <a:extLst>
              <a:ext uri="{FF2B5EF4-FFF2-40B4-BE49-F238E27FC236}">
                <a16:creationId xmlns:a16="http://schemas.microsoft.com/office/drawing/2014/main" id="{5D425E30-50C5-42DD-911D-36C0E732E337}"/>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5" name="Slide Number Placeholder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2A19A048-F803-428B-9A66-6DE56F4DE58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B42CDA7-93A6-45DB-9062-E70E51ACB72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54959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3A6B1A04-4BA1-4FCF-B19E-6A052911CC21}"/>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C9DD33EA-800C-403C-867B-B4178A7C375B}"/>
              </a:ext>
            </a:extLst>
          </p:cNvPr>
          <p:cNvSpPr>
            <a:spLocks noGrp="1"/>
          </p:cNvSpPr>
          <p:nvPr>
            <p:ph type="ftr" sz="quarter" idx="11"/>
          </p:nvPr>
        </p:nvSpPr>
        <p:spPr/>
        <p:txBody>
          <a:bodyPr/>
          <a:lstStyle/>
          <a:p>
            <a:r>
              <a:rPr lang="en-US" dirty="0"/>
              <a:t>PRESENTATION TITLE</a:t>
            </a:r>
          </a:p>
        </p:txBody>
      </p:sp>
      <p:sp>
        <p:nvSpPr>
          <p:cNvPr id="7" name="Picture Placeholder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B89B09CA-52A5-4AB5-AF1F-8A21941819C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6BF5B9A3-008F-4631-AAAD-66E8363F3C0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a:extLst>
              <a:ext uri="{FF2B5EF4-FFF2-40B4-BE49-F238E27FC236}">
                <a16:creationId xmlns:a16="http://schemas.microsoft.com/office/drawing/2014/main" id="{A36A6D30-3C9B-4105-8529-1FC3C4799157}"/>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6F6CE03B-D3BE-49C6-B2A4-0E17803F19A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a:extLst>
              <a:ext uri="{FF2B5EF4-FFF2-40B4-BE49-F238E27FC236}">
                <a16:creationId xmlns:a16="http://schemas.microsoft.com/office/drawing/2014/main" id="{57C3E83D-2F76-4F03-9EF6-81DED406531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3D99F77-FE1A-4CD5-8B1C-50D8981A1EE1}"/>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a:extLst>
              <a:ext uri="{FF2B5EF4-FFF2-40B4-BE49-F238E27FC236}">
                <a16:creationId xmlns:a16="http://schemas.microsoft.com/office/drawing/2014/main" id="{AC52883E-0EA3-4DCA-BB78-AD84BBE53F80}"/>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3" name="Footer Placeholder 2">
            <a:extLst>
              <a:ext uri="{FF2B5EF4-FFF2-40B4-BE49-F238E27FC236}">
                <a16:creationId xmlns:a16="http://schemas.microsoft.com/office/drawing/2014/main" id="{C31860F9-7B15-486D-B68B-1D5E02F61DEA}"/>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4" name="Slide Number Placeholder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pPr/>
              <a:t>‹#›</a:t>
            </a:fld>
            <a:endParaRPr lang="en-US" dirty="0"/>
          </a:p>
        </p:txBody>
      </p:sp>
      <p:sp>
        <p:nvSpPr>
          <p:cNvPr id="8" name="TextBox 7">
            <a:extLst>
              <a:ext uri="{FF2B5EF4-FFF2-40B4-BE49-F238E27FC236}">
                <a16:creationId xmlns:a16="http://schemas.microsoft.com/office/drawing/2014/main" id="{DA9D5B91-5722-7786-3B5C-B6E73AF39B66}"/>
              </a:ext>
            </a:extLst>
          </p:cNvPr>
          <p:cNvSpPr txBox="1"/>
          <p:nvPr userDrawn="1"/>
        </p:nvSpPr>
        <p:spPr>
          <a:xfrm>
            <a:off x="10843491" y="6094740"/>
            <a:ext cx="1348509" cy="523220"/>
          </a:xfrm>
          <a:prstGeom prst="rect">
            <a:avLst/>
          </a:prstGeom>
          <a:noFill/>
        </p:spPr>
        <p:txBody>
          <a:bodyPr wrap="square">
            <a:spAutoFit/>
          </a:bodyPr>
          <a:lstStyle/>
          <a:p>
            <a:r>
              <a:rPr lang="en-US" sz="2800" b="1" dirty="0">
                <a:solidFill>
                  <a:srgbClr val="002060"/>
                </a:solidFill>
              </a:rPr>
              <a:t>edu</a:t>
            </a:r>
            <a:r>
              <a:rPr lang="en-US" sz="2800" b="1" dirty="0">
                <a:solidFill>
                  <a:srgbClr val="C00000"/>
                </a:solidFill>
              </a:rPr>
              <a:t>net</a:t>
            </a:r>
          </a:p>
        </p:txBody>
      </p:sp>
      <p:sp>
        <p:nvSpPr>
          <p:cNvPr id="10" name="TextBox 9">
            <a:extLst>
              <a:ext uri="{FF2B5EF4-FFF2-40B4-BE49-F238E27FC236}">
                <a16:creationId xmlns:a16="http://schemas.microsoft.com/office/drawing/2014/main" id="{03A33F73-C4F1-537F-8505-99C6D2339862}"/>
              </a:ext>
            </a:extLst>
          </p:cNvPr>
          <p:cNvSpPr txBox="1"/>
          <p:nvPr userDrawn="1"/>
        </p:nvSpPr>
        <p:spPr>
          <a:xfrm>
            <a:off x="11409218" y="6454274"/>
            <a:ext cx="727364"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bg2">
                    <a:lumMod val="50000"/>
                  </a:schemeClr>
                </a:solidFill>
              </a:rPr>
              <a:t>foundation</a:t>
            </a:r>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685636" y="2757454"/>
            <a:ext cx="5278514" cy="1343089"/>
          </a:xfrm>
        </p:spPr>
        <p:txBody>
          <a:bodyPr/>
          <a:lstStyle/>
          <a:p>
            <a:r>
              <a:rPr lang="en-US" sz="3600" b="1" dirty="0">
                <a:solidFill>
                  <a:schemeClr val="tx1">
                    <a:lumMod val="65000"/>
                    <a:lumOff val="35000"/>
                  </a:schemeClr>
                </a:solidFill>
              </a:rPr>
              <a:t>Enhancing Fraud Detection with ML</a:t>
            </a:r>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a:xfrm>
            <a:off x="685636" y="4646826"/>
            <a:ext cx="5278514" cy="618142"/>
          </a:xfrm>
        </p:spPr>
        <p:txBody>
          <a:bodyPr/>
          <a:lstStyle/>
          <a:p>
            <a:r>
              <a:rPr lang="en-US" dirty="0"/>
              <a:t>Sahil Kumar </a:t>
            </a:r>
          </a:p>
          <a:p>
            <a:r>
              <a:rPr lang="en-US" dirty="0"/>
              <a:t>Arka Jain University</a:t>
            </a:r>
          </a:p>
          <a:p>
            <a:r>
              <a:rPr lang="en-US" dirty="0"/>
              <a:t>Student CS &amp; IT</a:t>
            </a:r>
          </a:p>
        </p:txBody>
      </p:sp>
      <p:pic>
        <p:nvPicPr>
          <p:cNvPr id="9" name="Picture Placeholder 8">
            <a:extLst>
              <a:ext uri="{FF2B5EF4-FFF2-40B4-BE49-F238E27FC236}">
                <a16:creationId xmlns:a16="http://schemas.microsoft.com/office/drawing/2014/main" id="{BDE9AB76-1B8D-086A-E6C7-BAF3DD0892A6}"/>
              </a:ext>
            </a:extLst>
          </p:cNvPr>
          <p:cNvPicPr>
            <a:picLocks noGrp="1" noChangeAspect="1"/>
          </p:cNvPicPr>
          <p:nvPr>
            <p:ph type="pic" sz="quarter" idx="11"/>
          </p:nvPr>
        </p:nvPicPr>
        <p:blipFill>
          <a:blip r:embed="rId3"/>
          <a:srcRect l="30966" r="30966"/>
          <a:stretch>
            <a:fillRect/>
          </a:stretch>
        </p:blipFill>
        <p:spPr>
          <a:prstGeom prst="rect">
            <a:avLst/>
          </a:prstGeom>
        </p:spPr>
      </p:pic>
      <p:sp>
        <p:nvSpPr>
          <p:cNvPr id="34" name="Rectangle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696075" y="0"/>
            <a:ext cx="28956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972569183"/>
      </p:ext>
    </p:extLst>
  </p:cSld>
  <p:clrMapOvr>
    <a:masterClrMapping/>
  </p:clrMapOvr>
  <mc:AlternateContent xmlns:mc="http://schemas.openxmlformats.org/markup-compatibility/2006" xmlns:p14="http://schemas.microsoft.com/office/powerpoint/2010/main">
    <mc:Choice Requires="p14">
      <p:transition spd="slow" p14:dur="3400" advTm="4335">
        <p14:reveal/>
      </p:transition>
    </mc:Choice>
    <mc:Fallback xmlns="">
      <p:transition spd="slow" advTm="43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D5AA1-2FE8-90BE-CBB9-696B16B6EB32}"/>
              </a:ext>
            </a:extLst>
          </p:cNvPr>
          <p:cNvSpPr>
            <a:spLocks noGrp="1"/>
          </p:cNvSpPr>
          <p:nvPr>
            <p:ph type="title"/>
          </p:nvPr>
        </p:nvSpPr>
        <p:spPr/>
        <p:txBody>
          <a:bodyPr/>
          <a:lstStyle/>
          <a:p>
            <a:pPr algn="l"/>
            <a:r>
              <a:rPr lang="en-US" b="1" dirty="0"/>
              <a:t>Result</a:t>
            </a:r>
          </a:p>
        </p:txBody>
      </p:sp>
      <p:sp>
        <p:nvSpPr>
          <p:cNvPr id="3" name="Text Placeholder 2">
            <a:extLst>
              <a:ext uri="{FF2B5EF4-FFF2-40B4-BE49-F238E27FC236}">
                <a16:creationId xmlns:a16="http://schemas.microsoft.com/office/drawing/2014/main" id="{627DBE73-97E7-33BE-2F0A-5C3A4CBBB0AD}"/>
              </a:ext>
            </a:extLst>
          </p:cNvPr>
          <p:cNvSpPr>
            <a:spLocks noGrp="1"/>
          </p:cNvSpPr>
          <p:nvPr>
            <p:ph type="body" sz="quarter" idx="13"/>
          </p:nvPr>
        </p:nvSpPr>
        <p:spPr>
          <a:xfrm>
            <a:off x="8175308" y="2063838"/>
            <a:ext cx="3515704" cy="422365"/>
          </a:xfrm>
        </p:spPr>
        <p:txBody>
          <a:bodyPr/>
          <a:lstStyle/>
          <a:p>
            <a:r>
              <a:rPr lang="en-US" b="1" dirty="0"/>
              <a:t>Analysis 4</a:t>
            </a:r>
          </a:p>
          <a:p>
            <a:endParaRPr lang="en-US" dirty="0"/>
          </a:p>
        </p:txBody>
      </p:sp>
      <p:sp>
        <p:nvSpPr>
          <p:cNvPr id="4" name="Text Placeholder 3">
            <a:extLst>
              <a:ext uri="{FF2B5EF4-FFF2-40B4-BE49-F238E27FC236}">
                <a16:creationId xmlns:a16="http://schemas.microsoft.com/office/drawing/2014/main" id="{BDA9BCAB-AABC-6E56-09A0-D303DF27FD76}"/>
              </a:ext>
            </a:extLst>
          </p:cNvPr>
          <p:cNvSpPr>
            <a:spLocks noGrp="1"/>
          </p:cNvSpPr>
          <p:nvPr>
            <p:ph type="body" sz="quarter" idx="16"/>
          </p:nvPr>
        </p:nvSpPr>
        <p:spPr>
          <a:xfrm>
            <a:off x="8153400" y="2523933"/>
            <a:ext cx="3515346" cy="3325723"/>
          </a:xfrm>
        </p:spPr>
        <p:txBody>
          <a:bodyPr/>
          <a:lstStyle/>
          <a:p>
            <a:r>
              <a:rPr lang="en-US" b="1" dirty="0"/>
              <a:t>Assessing the number of transactions categorized as fraudulent and non-fraudulent across different purchase categories unveils the distribution of fraud incidents, aiding in understanding fraud trends and allocating resources for targeted fraud prevention strategies.</a:t>
            </a:r>
          </a:p>
        </p:txBody>
      </p:sp>
      <p:sp>
        <p:nvSpPr>
          <p:cNvPr id="5" name="Text Placeholder 4">
            <a:extLst>
              <a:ext uri="{FF2B5EF4-FFF2-40B4-BE49-F238E27FC236}">
                <a16:creationId xmlns:a16="http://schemas.microsoft.com/office/drawing/2014/main" id="{33556679-2F70-2D38-71E9-B19C6D5C3F0A}"/>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12ED3438-96B1-B6B0-64F5-80BFA396FF6D}"/>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6E3117D3-14FB-A93A-DEA7-BC6773A57F23}"/>
              </a:ext>
            </a:extLst>
          </p:cNvPr>
          <p:cNvSpPr>
            <a:spLocks noGrp="1"/>
          </p:cNvSpPr>
          <p:nvPr>
            <p:ph type="body" sz="quarter" idx="19"/>
          </p:nvPr>
        </p:nvSpPr>
        <p:spPr>
          <a:xfrm>
            <a:off x="8153042" y="6646817"/>
            <a:ext cx="3515704" cy="422365"/>
          </a:xfrm>
        </p:spPr>
        <p:txBody>
          <a:bodyPr/>
          <a:lstStyle/>
          <a:p>
            <a:endParaRPr lang="en-US" dirty="0"/>
          </a:p>
        </p:txBody>
      </p:sp>
      <p:pic>
        <p:nvPicPr>
          <p:cNvPr id="12" name="Picture 11">
            <a:extLst>
              <a:ext uri="{FF2B5EF4-FFF2-40B4-BE49-F238E27FC236}">
                <a16:creationId xmlns:a16="http://schemas.microsoft.com/office/drawing/2014/main" id="{138835BF-7713-7C41-BB1F-5072009502D0}"/>
              </a:ext>
            </a:extLst>
          </p:cNvPr>
          <p:cNvPicPr>
            <a:picLocks noChangeAspect="1"/>
          </p:cNvPicPr>
          <p:nvPr/>
        </p:nvPicPr>
        <p:blipFill>
          <a:blip r:embed="rId2"/>
          <a:stretch>
            <a:fillRect/>
          </a:stretch>
        </p:blipFill>
        <p:spPr>
          <a:xfrm>
            <a:off x="573281" y="1797969"/>
            <a:ext cx="6600825" cy="4419600"/>
          </a:xfrm>
          <a:prstGeom prst="rect">
            <a:avLst/>
          </a:prstGeom>
        </p:spPr>
      </p:pic>
      <p:sp>
        <p:nvSpPr>
          <p:cNvPr id="8" name="Text Placeholder 7">
            <a:extLst>
              <a:ext uri="{FF2B5EF4-FFF2-40B4-BE49-F238E27FC236}">
                <a16:creationId xmlns:a16="http://schemas.microsoft.com/office/drawing/2014/main" id="{B3547D14-C134-4B5E-7F05-01160ABAAFB5}"/>
              </a:ext>
            </a:extLst>
          </p:cNvPr>
          <p:cNvSpPr>
            <a:spLocks noGrp="1"/>
          </p:cNvSpPr>
          <p:nvPr>
            <p:ph type="body" sz="quarter" idx="20"/>
          </p:nvPr>
        </p:nvSpPr>
        <p:spPr>
          <a:xfrm>
            <a:off x="8018350" y="6855042"/>
            <a:ext cx="3515346" cy="3325723"/>
          </a:xfrm>
        </p:spPr>
        <p:txBody>
          <a:bodyPr/>
          <a:lstStyle/>
          <a:p>
            <a:endParaRPr lang="en-US" dirty="0"/>
          </a:p>
        </p:txBody>
      </p:sp>
      <p:sp>
        <p:nvSpPr>
          <p:cNvPr id="9" name="Date Placeholder 8">
            <a:extLst>
              <a:ext uri="{FF2B5EF4-FFF2-40B4-BE49-F238E27FC236}">
                <a16:creationId xmlns:a16="http://schemas.microsoft.com/office/drawing/2014/main" id="{6BD37CB4-8EB2-DC2C-2340-91C7CFC4F857}"/>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90183319-AE39-342A-3F33-CC820BC9B979}"/>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55154527-C33A-7F4B-2976-AA8E84D29503}"/>
              </a:ext>
            </a:extLst>
          </p:cNvPr>
          <p:cNvSpPr>
            <a:spLocks noGrp="1"/>
          </p:cNvSpPr>
          <p:nvPr>
            <p:ph type="sldNum" sz="quarter" idx="12"/>
          </p:nvPr>
        </p:nvSpPr>
        <p:spPr/>
        <p:txBody>
          <a:bodyPr/>
          <a:lstStyle/>
          <a:p>
            <a:fld id="{F91729D4-A164-47A3-830D-E792BCE699E4}" type="slidenum">
              <a:rPr lang="en-US" smtClean="0"/>
              <a:t>10</a:t>
            </a:fld>
            <a:endParaRPr lang="en-US" dirty="0"/>
          </a:p>
        </p:txBody>
      </p:sp>
    </p:spTree>
    <p:extLst>
      <p:ext uri="{BB962C8B-B14F-4D97-AF65-F5344CB8AC3E}">
        <p14:creationId xmlns:p14="http://schemas.microsoft.com/office/powerpoint/2010/main" val="4118998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783">
        <p15:prstTrans prst="pageCurlSingle"/>
      </p:transition>
    </mc:Choice>
    <mc:Fallback xmlns="">
      <p:transition spd="slow" advClick="0" advTm="2783">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58AB-C297-8637-BC80-3A37778BBC5A}"/>
              </a:ext>
            </a:extLst>
          </p:cNvPr>
          <p:cNvSpPr>
            <a:spLocks noGrp="1"/>
          </p:cNvSpPr>
          <p:nvPr>
            <p:ph type="title"/>
          </p:nvPr>
        </p:nvSpPr>
        <p:spPr/>
        <p:txBody>
          <a:bodyPr/>
          <a:lstStyle/>
          <a:p>
            <a:r>
              <a:rPr lang="en-US" b="1" dirty="0"/>
              <a:t>Result</a:t>
            </a:r>
          </a:p>
        </p:txBody>
      </p:sp>
      <p:sp>
        <p:nvSpPr>
          <p:cNvPr id="3" name="Text Placeholder 2">
            <a:extLst>
              <a:ext uri="{FF2B5EF4-FFF2-40B4-BE49-F238E27FC236}">
                <a16:creationId xmlns:a16="http://schemas.microsoft.com/office/drawing/2014/main" id="{52CCFA9C-2B19-C0D4-BC0B-B3DBC2E4616F}"/>
              </a:ext>
            </a:extLst>
          </p:cNvPr>
          <p:cNvSpPr>
            <a:spLocks noGrp="1"/>
          </p:cNvSpPr>
          <p:nvPr>
            <p:ph type="body" sz="quarter" idx="13"/>
          </p:nvPr>
        </p:nvSpPr>
        <p:spPr/>
        <p:txBody>
          <a:bodyPr/>
          <a:lstStyle/>
          <a:p>
            <a:r>
              <a:rPr lang="en-US" b="1" dirty="0"/>
              <a:t>Analysis 5</a:t>
            </a:r>
          </a:p>
          <a:p>
            <a:endParaRPr lang="en-US" dirty="0"/>
          </a:p>
        </p:txBody>
      </p:sp>
      <p:sp>
        <p:nvSpPr>
          <p:cNvPr id="4" name="Text Placeholder 3">
            <a:extLst>
              <a:ext uri="{FF2B5EF4-FFF2-40B4-BE49-F238E27FC236}">
                <a16:creationId xmlns:a16="http://schemas.microsoft.com/office/drawing/2014/main" id="{6E1898B7-043E-A9A4-82E4-5B7A74294464}"/>
              </a:ext>
            </a:extLst>
          </p:cNvPr>
          <p:cNvSpPr>
            <a:spLocks noGrp="1"/>
          </p:cNvSpPr>
          <p:nvPr>
            <p:ph type="body" sz="quarter" idx="16"/>
          </p:nvPr>
        </p:nvSpPr>
        <p:spPr/>
        <p:txBody>
          <a:bodyPr/>
          <a:lstStyle/>
          <a:p>
            <a:r>
              <a:rPr lang="en-US" b="1" dirty="0"/>
              <a:t>Identifying the top 5 customers with the highest percentage of fraudulent transactions allows for targeted intervention and monitoring of accounts exhibiting suspicious behavior, mitigating potential losses and strengthening fraud prevention measures for individual customers.</a:t>
            </a:r>
          </a:p>
        </p:txBody>
      </p:sp>
      <p:sp>
        <p:nvSpPr>
          <p:cNvPr id="5" name="Text Placeholder 4">
            <a:extLst>
              <a:ext uri="{FF2B5EF4-FFF2-40B4-BE49-F238E27FC236}">
                <a16:creationId xmlns:a16="http://schemas.microsoft.com/office/drawing/2014/main" id="{2537AF54-D631-5901-0852-0712A2129901}"/>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24F098C3-5BCF-A26F-2D80-956A8C95FB0D}"/>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2595394A-12B6-96E6-6629-2E7A2788AEAD}"/>
              </a:ext>
            </a:extLst>
          </p:cNvPr>
          <p:cNvSpPr>
            <a:spLocks noGrp="1"/>
          </p:cNvSpPr>
          <p:nvPr>
            <p:ph type="body" sz="quarter" idx="19"/>
          </p:nvPr>
        </p:nvSpPr>
        <p:spPr/>
        <p:txBody>
          <a:bodyPr/>
          <a:lstStyle/>
          <a:p>
            <a:endParaRPr lang="en-US"/>
          </a:p>
        </p:txBody>
      </p:sp>
      <p:pic>
        <p:nvPicPr>
          <p:cNvPr id="12" name="Picture 11">
            <a:extLst>
              <a:ext uri="{FF2B5EF4-FFF2-40B4-BE49-F238E27FC236}">
                <a16:creationId xmlns:a16="http://schemas.microsoft.com/office/drawing/2014/main" id="{9702A2DB-ED2C-604A-04EA-EB5F2A7C0233}"/>
              </a:ext>
            </a:extLst>
          </p:cNvPr>
          <p:cNvPicPr>
            <a:picLocks noChangeAspect="1"/>
          </p:cNvPicPr>
          <p:nvPr/>
        </p:nvPicPr>
        <p:blipFill>
          <a:blip r:embed="rId2"/>
          <a:stretch>
            <a:fillRect/>
          </a:stretch>
        </p:blipFill>
        <p:spPr>
          <a:xfrm>
            <a:off x="4608095" y="1634327"/>
            <a:ext cx="5979695" cy="4454263"/>
          </a:xfrm>
          <a:prstGeom prst="rect">
            <a:avLst/>
          </a:prstGeom>
        </p:spPr>
      </p:pic>
      <p:sp>
        <p:nvSpPr>
          <p:cNvPr id="8" name="Text Placeholder 7">
            <a:extLst>
              <a:ext uri="{FF2B5EF4-FFF2-40B4-BE49-F238E27FC236}">
                <a16:creationId xmlns:a16="http://schemas.microsoft.com/office/drawing/2014/main" id="{FC8A1E0D-1323-D724-AA6A-F8C379C4ABB7}"/>
              </a:ext>
            </a:extLst>
          </p:cNvPr>
          <p:cNvSpPr>
            <a:spLocks noGrp="1"/>
          </p:cNvSpPr>
          <p:nvPr>
            <p:ph type="body" sz="quarter" idx="20"/>
          </p:nvPr>
        </p:nvSpPr>
        <p:spPr/>
        <p:txBody>
          <a:bodyPr/>
          <a:lstStyle/>
          <a:p>
            <a:endParaRPr lang="en-US"/>
          </a:p>
        </p:txBody>
      </p:sp>
      <p:sp>
        <p:nvSpPr>
          <p:cNvPr id="9" name="Date Placeholder 8">
            <a:extLst>
              <a:ext uri="{FF2B5EF4-FFF2-40B4-BE49-F238E27FC236}">
                <a16:creationId xmlns:a16="http://schemas.microsoft.com/office/drawing/2014/main" id="{30CEE37B-F0E9-0BE0-05E9-B0821FAD2296}"/>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DBA3F6E8-5B93-A02E-B673-ED09F4316D75}"/>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D4341202-1E22-0A3C-21E0-AFF5769807B1}"/>
              </a:ext>
            </a:extLst>
          </p:cNvPr>
          <p:cNvSpPr>
            <a:spLocks noGrp="1"/>
          </p:cNvSpPr>
          <p:nvPr>
            <p:ph type="sldNum" sz="quarter" idx="12"/>
          </p:nvPr>
        </p:nvSpPr>
        <p:spPr/>
        <p:txBody>
          <a:bodyPr/>
          <a:lstStyle/>
          <a:p>
            <a:fld id="{F91729D4-A164-47A3-830D-E792BCE699E4}" type="slidenum">
              <a:rPr lang="en-US" smtClean="0"/>
              <a:t>11</a:t>
            </a:fld>
            <a:endParaRPr lang="en-US" dirty="0"/>
          </a:p>
        </p:txBody>
      </p:sp>
    </p:spTree>
    <p:extLst>
      <p:ext uri="{BB962C8B-B14F-4D97-AF65-F5344CB8AC3E}">
        <p14:creationId xmlns:p14="http://schemas.microsoft.com/office/powerpoint/2010/main" val="235652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961">
        <p15:prstTrans prst="pageCurlSingle" invX="1"/>
      </p:transition>
    </mc:Choice>
    <mc:Fallback xmlns="">
      <p:transition spd="slow" advClick="0" advTm="2961">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7E59-679E-D969-FAC8-2338B7B62C4A}"/>
              </a:ext>
            </a:extLst>
          </p:cNvPr>
          <p:cNvSpPr>
            <a:spLocks noGrp="1"/>
          </p:cNvSpPr>
          <p:nvPr>
            <p:ph type="title"/>
          </p:nvPr>
        </p:nvSpPr>
        <p:spPr/>
        <p:txBody>
          <a:bodyPr/>
          <a:lstStyle/>
          <a:p>
            <a:pPr algn="l"/>
            <a:r>
              <a:rPr lang="en-US" b="1" dirty="0"/>
              <a:t>Result</a:t>
            </a:r>
          </a:p>
        </p:txBody>
      </p:sp>
      <p:sp>
        <p:nvSpPr>
          <p:cNvPr id="3" name="Text Placeholder 2">
            <a:extLst>
              <a:ext uri="{FF2B5EF4-FFF2-40B4-BE49-F238E27FC236}">
                <a16:creationId xmlns:a16="http://schemas.microsoft.com/office/drawing/2014/main" id="{747713C8-43AE-4875-344E-38C25AF2A5E8}"/>
              </a:ext>
            </a:extLst>
          </p:cNvPr>
          <p:cNvSpPr>
            <a:spLocks noGrp="1"/>
          </p:cNvSpPr>
          <p:nvPr>
            <p:ph type="body" sz="quarter" idx="13"/>
          </p:nvPr>
        </p:nvSpPr>
        <p:spPr>
          <a:xfrm>
            <a:off x="8175874" y="2053259"/>
            <a:ext cx="3515704" cy="422365"/>
          </a:xfrm>
        </p:spPr>
        <p:txBody>
          <a:bodyPr/>
          <a:lstStyle/>
          <a:p>
            <a:r>
              <a:rPr lang="en-US" b="1" dirty="0"/>
              <a:t>Analysis 6</a:t>
            </a:r>
          </a:p>
          <a:p>
            <a:endParaRPr lang="en-US" dirty="0"/>
          </a:p>
        </p:txBody>
      </p:sp>
      <p:sp>
        <p:nvSpPr>
          <p:cNvPr id="4" name="Text Placeholder 3">
            <a:extLst>
              <a:ext uri="{FF2B5EF4-FFF2-40B4-BE49-F238E27FC236}">
                <a16:creationId xmlns:a16="http://schemas.microsoft.com/office/drawing/2014/main" id="{65DF91AA-D2EE-8DF3-1B89-DEE05BF66E51}"/>
              </a:ext>
            </a:extLst>
          </p:cNvPr>
          <p:cNvSpPr>
            <a:spLocks noGrp="1"/>
          </p:cNvSpPr>
          <p:nvPr>
            <p:ph type="body" sz="quarter" idx="16"/>
          </p:nvPr>
        </p:nvSpPr>
        <p:spPr>
          <a:xfrm>
            <a:off x="8153400" y="2736884"/>
            <a:ext cx="3515346" cy="3325723"/>
          </a:xfrm>
        </p:spPr>
        <p:txBody>
          <a:bodyPr/>
          <a:lstStyle/>
          <a:p>
            <a:r>
              <a:rPr lang="en-US" b="1" dirty="0"/>
              <a:t>Determining the average percentage of fraudulent transactions by category provides a comprehensive overview of fraud prevalence across various transaction types, aiding insurers in identifying areas of vulnerability and implementing proactive measures to combat fraudulent activities effectively.</a:t>
            </a:r>
          </a:p>
        </p:txBody>
      </p:sp>
      <p:sp>
        <p:nvSpPr>
          <p:cNvPr id="5" name="Text Placeholder 4">
            <a:extLst>
              <a:ext uri="{FF2B5EF4-FFF2-40B4-BE49-F238E27FC236}">
                <a16:creationId xmlns:a16="http://schemas.microsoft.com/office/drawing/2014/main" id="{56DCA87C-42F8-0AD0-44AD-2220D3F0205C}"/>
              </a:ext>
            </a:extLst>
          </p:cNvPr>
          <p:cNvSpPr>
            <a:spLocks noGrp="1"/>
          </p:cNvSpPr>
          <p:nvPr>
            <p:ph type="body" sz="quarter" idx="17"/>
          </p:nvPr>
        </p:nvSpPr>
        <p:spPr/>
        <p:txBody>
          <a:bodyPr/>
          <a:lstStyle/>
          <a:p>
            <a:endParaRPr lang="en-US"/>
          </a:p>
        </p:txBody>
      </p:sp>
      <p:pic>
        <p:nvPicPr>
          <p:cNvPr id="12" name="Picture 11">
            <a:extLst>
              <a:ext uri="{FF2B5EF4-FFF2-40B4-BE49-F238E27FC236}">
                <a16:creationId xmlns:a16="http://schemas.microsoft.com/office/drawing/2014/main" id="{B74E53A7-6315-468E-35A1-309F351248DB}"/>
              </a:ext>
            </a:extLst>
          </p:cNvPr>
          <p:cNvPicPr>
            <a:picLocks noChangeAspect="1"/>
          </p:cNvPicPr>
          <p:nvPr/>
        </p:nvPicPr>
        <p:blipFill>
          <a:blip r:embed="rId2"/>
          <a:stretch>
            <a:fillRect/>
          </a:stretch>
        </p:blipFill>
        <p:spPr>
          <a:xfrm>
            <a:off x="541" y="2658306"/>
            <a:ext cx="3784863" cy="2796359"/>
          </a:xfrm>
          <a:prstGeom prst="rect">
            <a:avLst/>
          </a:prstGeom>
        </p:spPr>
      </p:pic>
      <p:sp>
        <p:nvSpPr>
          <p:cNvPr id="6" name="Text Placeholder 5">
            <a:extLst>
              <a:ext uri="{FF2B5EF4-FFF2-40B4-BE49-F238E27FC236}">
                <a16:creationId xmlns:a16="http://schemas.microsoft.com/office/drawing/2014/main" id="{2636BEC8-26E2-B34C-F1F5-EE95C3AF309D}"/>
              </a:ext>
            </a:extLst>
          </p:cNvPr>
          <p:cNvSpPr>
            <a:spLocks noGrp="1"/>
          </p:cNvSpPr>
          <p:nvPr>
            <p:ph type="body" sz="quarter" idx="18"/>
          </p:nvPr>
        </p:nvSpPr>
        <p:spPr>
          <a:xfrm>
            <a:off x="4431720" y="3532277"/>
            <a:ext cx="3515346" cy="3325723"/>
          </a:xfrm>
        </p:spPr>
        <p:txBody>
          <a:bodyPr/>
          <a:lstStyle/>
          <a:p>
            <a:endParaRPr lang="en-US" dirty="0"/>
          </a:p>
        </p:txBody>
      </p:sp>
      <p:sp>
        <p:nvSpPr>
          <p:cNvPr id="7" name="Text Placeholder 6">
            <a:extLst>
              <a:ext uri="{FF2B5EF4-FFF2-40B4-BE49-F238E27FC236}">
                <a16:creationId xmlns:a16="http://schemas.microsoft.com/office/drawing/2014/main" id="{8E72322B-1143-757B-661D-7E205082FD21}"/>
              </a:ext>
            </a:extLst>
          </p:cNvPr>
          <p:cNvSpPr>
            <a:spLocks noGrp="1"/>
          </p:cNvSpPr>
          <p:nvPr>
            <p:ph type="body" sz="quarter" idx="19"/>
          </p:nvPr>
        </p:nvSpPr>
        <p:spPr>
          <a:xfrm>
            <a:off x="8254244" y="6646817"/>
            <a:ext cx="3515704" cy="422365"/>
          </a:xfrm>
        </p:spPr>
        <p:txBody>
          <a:bodyPr/>
          <a:lstStyle/>
          <a:p>
            <a:endParaRPr lang="en-US" dirty="0"/>
          </a:p>
        </p:txBody>
      </p:sp>
      <p:pic>
        <p:nvPicPr>
          <p:cNvPr id="13" name="Picture 12">
            <a:extLst>
              <a:ext uri="{FF2B5EF4-FFF2-40B4-BE49-F238E27FC236}">
                <a16:creationId xmlns:a16="http://schemas.microsoft.com/office/drawing/2014/main" id="{42A82EDC-F10F-1A9F-B117-D3ACFC1C5704}"/>
              </a:ext>
            </a:extLst>
          </p:cNvPr>
          <p:cNvPicPr>
            <a:picLocks noChangeAspect="1"/>
          </p:cNvPicPr>
          <p:nvPr/>
        </p:nvPicPr>
        <p:blipFill>
          <a:blip r:embed="rId3"/>
          <a:stretch>
            <a:fillRect/>
          </a:stretch>
        </p:blipFill>
        <p:spPr>
          <a:xfrm>
            <a:off x="3985855" y="2658306"/>
            <a:ext cx="4114800" cy="3064670"/>
          </a:xfrm>
          <a:prstGeom prst="rect">
            <a:avLst/>
          </a:prstGeom>
        </p:spPr>
      </p:pic>
      <p:sp>
        <p:nvSpPr>
          <p:cNvPr id="8" name="Text Placeholder 7">
            <a:extLst>
              <a:ext uri="{FF2B5EF4-FFF2-40B4-BE49-F238E27FC236}">
                <a16:creationId xmlns:a16="http://schemas.microsoft.com/office/drawing/2014/main" id="{39863463-B155-F0F3-F865-E3B9B7412222}"/>
              </a:ext>
            </a:extLst>
          </p:cNvPr>
          <p:cNvSpPr>
            <a:spLocks noGrp="1"/>
          </p:cNvSpPr>
          <p:nvPr>
            <p:ph type="body" sz="quarter" idx="20"/>
          </p:nvPr>
        </p:nvSpPr>
        <p:spPr>
          <a:xfrm>
            <a:off x="8100655" y="6646817"/>
            <a:ext cx="3515346" cy="3325723"/>
          </a:xfrm>
        </p:spPr>
        <p:txBody>
          <a:bodyPr/>
          <a:lstStyle/>
          <a:p>
            <a:endParaRPr lang="en-US" dirty="0"/>
          </a:p>
        </p:txBody>
      </p:sp>
      <p:sp>
        <p:nvSpPr>
          <p:cNvPr id="9" name="Date Placeholder 8">
            <a:extLst>
              <a:ext uri="{FF2B5EF4-FFF2-40B4-BE49-F238E27FC236}">
                <a16:creationId xmlns:a16="http://schemas.microsoft.com/office/drawing/2014/main" id="{1B9234D8-D89E-A347-4CA4-5EF3B74546B2}"/>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8519B8A2-C61C-CA87-E2E7-A71F4070EC4C}"/>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9D855BA5-CAC8-FB5D-8D31-07D7211AB3CF}"/>
              </a:ext>
            </a:extLst>
          </p:cNvPr>
          <p:cNvSpPr>
            <a:spLocks noGrp="1"/>
          </p:cNvSpPr>
          <p:nvPr>
            <p:ph type="sldNum" sz="quarter" idx="12"/>
          </p:nvPr>
        </p:nvSpPr>
        <p:spPr/>
        <p:txBody>
          <a:bodyPr/>
          <a:lstStyle/>
          <a:p>
            <a:fld id="{F91729D4-A164-47A3-830D-E792BCE699E4}" type="slidenum">
              <a:rPr lang="en-US" smtClean="0"/>
              <a:t>12</a:t>
            </a:fld>
            <a:endParaRPr lang="en-US" dirty="0"/>
          </a:p>
        </p:txBody>
      </p:sp>
    </p:spTree>
    <p:extLst>
      <p:ext uri="{BB962C8B-B14F-4D97-AF65-F5344CB8AC3E}">
        <p14:creationId xmlns:p14="http://schemas.microsoft.com/office/powerpoint/2010/main" val="2883020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619">
        <p15:prstTrans prst="pageCurlSingle"/>
      </p:transition>
    </mc:Choice>
    <mc:Fallback xmlns="">
      <p:transition spd="slow" advClick="0" advTm="2619">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4B18-4C87-5A96-1223-08344CE8AA45}"/>
              </a:ext>
            </a:extLst>
          </p:cNvPr>
          <p:cNvSpPr>
            <a:spLocks noGrp="1"/>
          </p:cNvSpPr>
          <p:nvPr>
            <p:ph type="title"/>
          </p:nvPr>
        </p:nvSpPr>
        <p:spPr/>
        <p:txBody>
          <a:bodyPr/>
          <a:lstStyle/>
          <a:p>
            <a:r>
              <a:rPr lang="en-US" b="1" dirty="0"/>
              <a:t>RESULT</a:t>
            </a:r>
          </a:p>
        </p:txBody>
      </p:sp>
      <p:sp>
        <p:nvSpPr>
          <p:cNvPr id="3" name="Text Placeholder 2">
            <a:extLst>
              <a:ext uri="{FF2B5EF4-FFF2-40B4-BE49-F238E27FC236}">
                <a16:creationId xmlns:a16="http://schemas.microsoft.com/office/drawing/2014/main" id="{5C75843D-BC16-A998-3A4B-A438AED7381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369E28EE-F4EE-8750-CECF-FD7184FB932A}"/>
              </a:ext>
            </a:extLst>
          </p:cNvPr>
          <p:cNvSpPr>
            <a:spLocks noGrp="1"/>
          </p:cNvSpPr>
          <p:nvPr>
            <p:ph type="body" sz="quarter" idx="16"/>
          </p:nvPr>
        </p:nvSpPr>
        <p:spPr/>
        <p:txBody>
          <a:bodyPr/>
          <a:lstStyle/>
          <a:p>
            <a:r>
              <a:rPr lang="en-US" b="1" dirty="0"/>
              <a:t>A pair plot visually analyzes relationships between variables like card type, purchase category, and location concerning fraudulence. It maps correlations, distributions, and outliers, revealing patterns where specific card types, purchase categories, or locations consistently appear in fraudulent transactions, aiding in fraud detection and prevention strategies.</a:t>
            </a:r>
          </a:p>
        </p:txBody>
      </p:sp>
      <p:sp>
        <p:nvSpPr>
          <p:cNvPr id="5" name="Text Placeholder 4">
            <a:extLst>
              <a:ext uri="{FF2B5EF4-FFF2-40B4-BE49-F238E27FC236}">
                <a16:creationId xmlns:a16="http://schemas.microsoft.com/office/drawing/2014/main" id="{FB87627D-EE06-6CF0-6BBA-F84596BAFA40}"/>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B3FC38E6-DEA9-B54E-E732-9875EC40CCC7}"/>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ACA464FA-8994-1159-8B3A-9A372767C1F8}"/>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44003581-A408-DB72-39FD-C10645FDFD2D}"/>
              </a:ext>
            </a:extLst>
          </p:cNvPr>
          <p:cNvSpPr>
            <a:spLocks noGrp="1"/>
          </p:cNvSpPr>
          <p:nvPr>
            <p:ph type="body" sz="quarter" idx="20"/>
          </p:nvPr>
        </p:nvSpPr>
        <p:spPr/>
        <p:txBody>
          <a:bodyPr/>
          <a:lstStyle/>
          <a:p>
            <a:endParaRPr lang="en-US"/>
          </a:p>
        </p:txBody>
      </p:sp>
      <p:sp>
        <p:nvSpPr>
          <p:cNvPr id="9" name="Date Placeholder 8">
            <a:extLst>
              <a:ext uri="{FF2B5EF4-FFF2-40B4-BE49-F238E27FC236}">
                <a16:creationId xmlns:a16="http://schemas.microsoft.com/office/drawing/2014/main" id="{4F744219-BD23-EE80-40AC-4DFB17E0490B}"/>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7BAB3C51-FCBB-D580-E41C-8D202F2F4505}"/>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6AAD5D3D-6047-33EB-C0E4-DFEEA0B35BBC}"/>
              </a:ext>
            </a:extLst>
          </p:cNvPr>
          <p:cNvSpPr>
            <a:spLocks noGrp="1"/>
          </p:cNvSpPr>
          <p:nvPr>
            <p:ph type="sldNum" sz="quarter" idx="12"/>
          </p:nvPr>
        </p:nvSpPr>
        <p:spPr/>
        <p:txBody>
          <a:bodyPr/>
          <a:lstStyle/>
          <a:p>
            <a:fld id="{F91729D4-A164-47A3-830D-E792BCE699E4}" type="slidenum">
              <a:rPr lang="en-US" smtClean="0"/>
              <a:t>13</a:t>
            </a:fld>
            <a:endParaRPr lang="en-US" dirty="0"/>
          </a:p>
        </p:txBody>
      </p:sp>
      <p:pic>
        <p:nvPicPr>
          <p:cNvPr id="1026" name="Picture 2">
            <a:extLst>
              <a:ext uri="{FF2B5EF4-FFF2-40B4-BE49-F238E27FC236}">
                <a16:creationId xmlns:a16="http://schemas.microsoft.com/office/drawing/2014/main" id="{E27FBDC7-93B3-B16F-53F1-997BC24A5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183" y="1781592"/>
            <a:ext cx="4951617" cy="432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9038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5000">
        <p15:prstTrans prst="pageCurlSingle" invX="1"/>
      </p:transition>
    </mc:Choice>
    <mc:Fallback>
      <p:transition spd="slow" advClick="0"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4A49-836B-E1AC-4A81-4920617EEA48}"/>
              </a:ext>
            </a:extLst>
          </p:cNvPr>
          <p:cNvSpPr>
            <a:spLocks noGrp="1"/>
          </p:cNvSpPr>
          <p:nvPr>
            <p:ph type="title"/>
          </p:nvPr>
        </p:nvSpPr>
        <p:spPr/>
        <p:txBody>
          <a:bodyPr/>
          <a:lstStyle/>
          <a:p>
            <a:r>
              <a:rPr lang="en-US" b="1" dirty="0"/>
              <a:t>RESULT</a:t>
            </a:r>
          </a:p>
        </p:txBody>
      </p:sp>
      <p:sp>
        <p:nvSpPr>
          <p:cNvPr id="3" name="Text Placeholder 2">
            <a:extLst>
              <a:ext uri="{FF2B5EF4-FFF2-40B4-BE49-F238E27FC236}">
                <a16:creationId xmlns:a16="http://schemas.microsoft.com/office/drawing/2014/main" id="{D4117760-7894-3F5A-FAA7-BB8FDD54D931}"/>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42714BCD-C752-328A-8032-B0AD1CC595BE}"/>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E31B1070-98A3-B677-955D-F1737A0F226F}"/>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9E68FCBD-E707-9724-2536-42362F886235}"/>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F3EF39E8-845A-EB75-0859-2116CFE173FA}"/>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D8B7C682-7DC0-BC85-38BC-245AC2AC17C4}"/>
              </a:ext>
            </a:extLst>
          </p:cNvPr>
          <p:cNvSpPr>
            <a:spLocks noGrp="1"/>
          </p:cNvSpPr>
          <p:nvPr>
            <p:ph type="body" sz="quarter" idx="20"/>
          </p:nvPr>
        </p:nvSpPr>
        <p:spPr/>
        <p:txBody>
          <a:bodyPr/>
          <a:lstStyle/>
          <a:p>
            <a:r>
              <a:rPr lang="en-US" b="1" dirty="0"/>
              <a:t>The residual plot displays the difference between actual and predicted values (residuals) against predicted values. It helps assess if the model's errors are randomly distributed around zero (ideal) or exhibit a pattern (indicating bias or inconsistency). A horizontal red dashed line at zero indicates balanced predictions; deviations imply model inadequacies.</a:t>
            </a:r>
          </a:p>
        </p:txBody>
      </p:sp>
      <p:sp>
        <p:nvSpPr>
          <p:cNvPr id="9" name="Date Placeholder 8">
            <a:extLst>
              <a:ext uri="{FF2B5EF4-FFF2-40B4-BE49-F238E27FC236}">
                <a16:creationId xmlns:a16="http://schemas.microsoft.com/office/drawing/2014/main" id="{56F3B938-DE77-1C12-195E-F77742C0B12C}"/>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AA83D9C8-6072-0D80-454A-7C8988A77EF2}"/>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D30327E6-CA30-DB1F-973A-C7B1582C04FB}"/>
              </a:ext>
            </a:extLst>
          </p:cNvPr>
          <p:cNvSpPr>
            <a:spLocks noGrp="1"/>
          </p:cNvSpPr>
          <p:nvPr>
            <p:ph type="sldNum" sz="quarter" idx="12"/>
          </p:nvPr>
        </p:nvSpPr>
        <p:spPr/>
        <p:txBody>
          <a:bodyPr/>
          <a:lstStyle/>
          <a:p>
            <a:fld id="{F91729D4-A164-47A3-830D-E792BCE699E4}" type="slidenum">
              <a:rPr lang="en-US" smtClean="0"/>
              <a:t>14</a:t>
            </a:fld>
            <a:endParaRPr lang="en-US" dirty="0"/>
          </a:p>
        </p:txBody>
      </p:sp>
      <p:pic>
        <p:nvPicPr>
          <p:cNvPr id="2050" name="Picture 2">
            <a:extLst>
              <a:ext uri="{FF2B5EF4-FFF2-40B4-BE49-F238E27FC236}">
                <a16:creationId xmlns:a16="http://schemas.microsoft.com/office/drawing/2014/main" id="{786A820F-78D9-3B48-1A44-C18D9707A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6" y="1873262"/>
            <a:ext cx="6551261" cy="416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7367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5000">
        <p15:prstTrans prst="pageCurlSingle"/>
      </p:transition>
    </mc:Choice>
    <mc:Fallback>
      <p:transition spd="slow" advClick="0"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69F1-F9C8-EA5C-8C7F-985EBA03244B}"/>
              </a:ext>
            </a:extLst>
          </p:cNvPr>
          <p:cNvSpPr>
            <a:spLocks noGrp="1"/>
          </p:cNvSpPr>
          <p:nvPr>
            <p:ph type="title"/>
          </p:nvPr>
        </p:nvSpPr>
        <p:spPr/>
        <p:txBody>
          <a:bodyPr/>
          <a:lstStyle/>
          <a:p>
            <a:pPr algn="l"/>
            <a:r>
              <a:rPr lang="en-US" b="1" dirty="0"/>
              <a:t>RESULT</a:t>
            </a:r>
          </a:p>
        </p:txBody>
      </p:sp>
      <p:sp>
        <p:nvSpPr>
          <p:cNvPr id="3" name="Text Placeholder 2">
            <a:extLst>
              <a:ext uri="{FF2B5EF4-FFF2-40B4-BE49-F238E27FC236}">
                <a16:creationId xmlns:a16="http://schemas.microsoft.com/office/drawing/2014/main" id="{D6C2D668-94B1-44E9-615F-27B803305A4C}"/>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EBED5366-606E-5BAD-7911-A553E0BF11A8}"/>
              </a:ext>
            </a:extLst>
          </p:cNvPr>
          <p:cNvPicPr>
            <a:picLocks noChangeAspect="1"/>
          </p:cNvPicPr>
          <p:nvPr/>
        </p:nvPicPr>
        <p:blipFill>
          <a:blip r:embed="rId2"/>
          <a:stretch>
            <a:fillRect/>
          </a:stretch>
        </p:blipFill>
        <p:spPr>
          <a:xfrm>
            <a:off x="6574247" y="1564620"/>
            <a:ext cx="5470269" cy="4593677"/>
          </a:xfrm>
          <a:prstGeom prst="rect">
            <a:avLst/>
          </a:prstGeom>
        </p:spPr>
      </p:pic>
      <p:sp>
        <p:nvSpPr>
          <p:cNvPr id="4" name="Text Placeholder 3">
            <a:extLst>
              <a:ext uri="{FF2B5EF4-FFF2-40B4-BE49-F238E27FC236}">
                <a16:creationId xmlns:a16="http://schemas.microsoft.com/office/drawing/2014/main" id="{6B32D8AD-C94F-2C34-4E0A-EB6A65E34D96}"/>
              </a:ext>
            </a:extLst>
          </p:cNvPr>
          <p:cNvSpPr>
            <a:spLocks noGrp="1"/>
          </p:cNvSpPr>
          <p:nvPr>
            <p:ph type="body" sz="quarter" idx="16"/>
          </p:nvPr>
        </p:nvSpPr>
        <p:spPr/>
        <p:txBody>
          <a:bodyPr/>
          <a:lstStyle/>
          <a:p>
            <a:r>
              <a:rPr lang="en-US" b="1" dirty="0"/>
              <a:t>The confusion matrix heatmap visually summarizes a binary classification model's performance, such as logistic regression for fraud detection. It displays counts of correctly and incorrectly predicted outcomes ('Not Fraudulent' and 'Fraudulent'). The diagonal from top-left to bottom-right indicates accurate predictions, while off-diagonal elements signify errors in classification.</a:t>
            </a:r>
          </a:p>
        </p:txBody>
      </p:sp>
      <p:sp>
        <p:nvSpPr>
          <p:cNvPr id="5" name="Text Placeholder 4">
            <a:extLst>
              <a:ext uri="{FF2B5EF4-FFF2-40B4-BE49-F238E27FC236}">
                <a16:creationId xmlns:a16="http://schemas.microsoft.com/office/drawing/2014/main" id="{5E9258CE-1CD2-C199-6AFB-2BBCA55A8E9C}"/>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B2C22B60-FA22-0CC2-75CE-D4BB2916EAC4}"/>
              </a:ext>
            </a:extLst>
          </p:cNvPr>
          <p:cNvSpPr>
            <a:spLocks noGrp="1"/>
          </p:cNvSpPr>
          <p:nvPr>
            <p:ph type="body" sz="quarter" idx="18"/>
          </p:nvPr>
        </p:nvSpPr>
        <p:spPr/>
        <p:txBody>
          <a:bodyPr/>
          <a:lstStyle/>
          <a:p>
            <a:endParaRPr lang="en-US" dirty="0"/>
          </a:p>
        </p:txBody>
      </p:sp>
      <p:sp>
        <p:nvSpPr>
          <p:cNvPr id="7" name="Text Placeholder 6">
            <a:extLst>
              <a:ext uri="{FF2B5EF4-FFF2-40B4-BE49-F238E27FC236}">
                <a16:creationId xmlns:a16="http://schemas.microsoft.com/office/drawing/2014/main" id="{9356EE25-583D-AB2B-D03D-E1578FE252A8}"/>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E44AC656-8F34-5320-7045-045279610F39}"/>
              </a:ext>
            </a:extLst>
          </p:cNvPr>
          <p:cNvSpPr>
            <a:spLocks noGrp="1"/>
          </p:cNvSpPr>
          <p:nvPr>
            <p:ph type="body" sz="quarter" idx="20"/>
          </p:nvPr>
        </p:nvSpPr>
        <p:spPr/>
        <p:txBody>
          <a:bodyPr/>
          <a:lstStyle/>
          <a:p>
            <a:endParaRPr lang="en-US"/>
          </a:p>
        </p:txBody>
      </p:sp>
      <p:sp>
        <p:nvSpPr>
          <p:cNvPr id="9" name="Date Placeholder 8">
            <a:extLst>
              <a:ext uri="{FF2B5EF4-FFF2-40B4-BE49-F238E27FC236}">
                <a16:creationId xmlns:a16="http://schemas.microsoft.com/office/drawing/2014/main" id="{5264600C-886F-B9FA-A387-1AD4872032EA}"/>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DE115660-EFC9-B82E-E433-51C024FE265A}"/>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481728CA-4CBB-183C-C350-1F31016A8F64}"/>
              </a:ext>
            </a:extLst>
          </p:cNvPr>
          <p:cNvSpPr>
            <a:spLocks noGrp="1"/>
          </p:cNvSpPr>
          <p:nvPr>
            <p:ph type="sldNum" sz="quarter" idx="12"/>
          </p:nvPr>
        </p:nvSpPr>
        <p:spPr/>
        <p:txBody>
          <a:bodyPr/>
          <a:lstStyle/>
          <a:p>
            <a:fld id="{F91729D4-A164-47A3-830D-E792BCE699E4}" type="slidenum">
              <a:rPr lang="en-US" smtClean="0"/>
              <a:t>15</a:t>
            </a:fld>
            <a:endParaRPr lang="en-US" dirty="0"/>
          </a:p>
        </p:txBody>
      </p:sp>
    </p:spTree>
    <p:extLst>
      <p:ext uri="{BB962C8B-B14F-4D97-AF65-F5344CB8AC3E}">
        <p14:creationId xmlns:p14="http://schemas.microsoft.com/office/powerpoint/2010/main" val="13766662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000">
        <p15:prstTrans prst="pageCurlSingle" invX="1"/>
      </p:transition>
    </mc:Choice>
    <mc:Fallback>
      <p:transition spd="slow"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26A9-AD88-0787-4588-F04706B7FA86}"/>
              </a:ext>
            </a:extLst>
          </p:cNvPr>
          <p:cNvSpPr>
            <a:spLocks noGrp="1"/>
          </p:cNvSpPr>
          <p:nvPr>
            <p:ph type="title"/>
          </p:nvPr>
        </p:nvSpPr>
        <p:spPr/>
        <p:txBody>
          <a:bodyPr/>
          <a:lstStyle/>
          <a:p>
            <a:r>
              <a:rPr lang="en-US" b="1" dirty="0"/>
              <a:t>RESULT</a:t>
            </a:r>
          </a:p>
        </p:txBody>
      </p:sp>
      <p:sp>
        <p:nvSpPr>
          <p:cNvPr id="3" name="Text Placeholder 2">
            <a:extLst>
              <a:ext uri="{FF2B5EF4-FFF2-40B4-BE49-F238E27FC236}">
                <a16:creationId xmlns:a16="http://schemas.microsoft.com/office/drawing/2014/main" id="{8A31FD52-6B49-F055-9245-D6D8AE17E649}"/>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BD4A0A9C-0525-F1B0-7E08-793518B17452}"/>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F1C9E8C7-662C-A70F-2CCC-191924A26BA9}"/>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2B786B63-0CF3-40E0-BDFF-97AA931BFF39}"/>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96A11B46-B2C0-D6D9-62DA-A0758176BB9B}"/>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B0C6AE83-2FA1-1921-E65E-09D0E9124B38}"/>
              </a:ext>
            </a:extLst>
          </p:cNvPr>
          <p:cNvSpPr>
            <a:spLocks noGrp="1"/>
          </p:cNvSpPr>
          <p:nvPr>
            <p:ph type="body" sz="quarter" idx="20"/>
          </p:nvPr>
        </p:nvSpPr>
        <p:spPr/>
        <p:txBody>
          <a:bodyPr/>
          <a:lstStyle/>
          <a:p>
            <a:r>
              <a:rPr lang="en-US" b="1" dirty="0"/>
              <a:t>The ROC curve plots the true positive rate (sensitivity) against the false positive rate (1-specificity) for varying classification thresholds of a binary classifier, here likely a logistic regression model for fraud detection. The area under the ROC curve (AUC) quantifies model performance; a higher AUC indicates better discrimination ability between fraud and non-fraud cases.</a:t>
            </a:r>
          </a:p>
          <a:p>
            <a:endParaRPr lang="en-US" dirty="0"/>
          </a:p>
        </p:txBody>
      </p:sp>
      <p:sp>
        <p:nvSpPr>
          <p:cNvPr id="9" name="Date Placeholder 8">
            <a:extLst>
              <a:ext uri="{FF2B5EF4-FFF2-40B4-BE49-F238E27FC236}">
                <a16:creationId xmlns:a16="http://schemas.microsoft.com/office/drawing/2014/main" id="{FA668D06-FF9B-B528-FAFB-6F691F6F4655}"/>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5710C655-9B95-BC12-0F9B-DE26B28CA1C1}"/>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071CB0B7-8042-D432-9EB2-7A6AE092F7A0}"/>
              </a:ext>
            </a:extLst>
          </p:cNvPr>
          <p:cNvSpPr>
            <a:spLocks noGrp="1"/>
          </p:cNvSpPr>
          <p:nvPr>
            <p:ph type="sldNum" sz="quarter" idx="12"/>
          </p:nvPr>
        </p:nvSpPr>
        <p:spPr/>
        <p:txBody>
          <a:bodyPr/>
          <a:lstStyle/>
          <a:p>
            <a:fld id="{F91729D4-A164-47A3-830D-E792BCE699E4}" type="slidenum">
              <a:rPr lang="en-US" smtClean="0"/>
              <a:t>16</a:t>
            </a:fld>
            <a:endParaRPr lang="en-US" dirty="0"/>
          </a:p>
        </p:txBody>
      </p:sp>
      <p:pic>
        <p:nvPicPr>
          <p:cNvPr id="3074" name="Picture 2">
            <a:extLst>
              <a:ext uri="{FF2B5EF4-FFF2-40B4-BE49-F238E27FC236}">
                <a16:creationId xmlns:a16="http://schemas.microsoft.com/office/drawing/2014/main" id="{5DC70301-1D85-24BF-2980-492E1C189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77" y="1873262"/>
            <a:ext cx="5400675" cy="419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0749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000">
        <p15:prstTrans prst="pageCurlSingle"/>
      </p:transition>
    </mc:Choice>
    <mc:Fallback>
      <p:transition spd="slow" advTm="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E6D91-EEC3-BF6C-840A-532D00D7FB58}"/>
              </a:ext>
            </a:extLst>
          </p:cNvPr>
          <p:cNvSpPr>
            <a:spLocks noGrp="1"/>
          </p:cNvSpPr>
          <p:nvPr>
            <p:ph type="title"/>
          </p:nvPr>
        </p:nvSpPr>
        <p:spPr/>
        <p:txBody>
          <a:bodyPr/>
          <a:lstStyle/>
          <a:p>
            <a:pPr algn="l"/>
            <a:r>
              <a:rPr lang="en-US" b="1" dirty="0"/>
              <a:t>RESULT</a:t>
            </a:r>
          </a:p>
        </p:txBody>
      </p:sp>
      <p:sp>
        <p:nvSpPr>
          <p:cNvPr id="3" name="Text Placeholder 2">
            <a:extLst>
              <a:ext uri="{FF2B5EF4-FFF2-40B4-BE49-F238E27FC236}">
                <a16:creationId xmlns:a16="http://schemas.microsoft.com/office/drawing/2014/main" id="{C66FC365-206C-EFC6-94A2-D27CD480F110}"/>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DD20750F-7077-8578-43C8-4BC6ADAE1B33}"/>
              </a:ext>
            </a:extLst>
          </p:cNvPr>
          <p:cNvSpPr>
            <a:spLocks noGrp="1"/>
          </p:cNvSpPr>
          <p:nvPr>
            <p:ph type="body" sz="quarter" idx="16"/>
          </p:nvPr>
        </p:nvSpPr>
        <p:spPr/>
        <p:txBody>
          <a:bodyPr/>
          <a:lstStyle/>
          <a:p>
            <a:r>
              <a:rPr lang="en-US" b="1" dirty="0"/>
              <a:t>The Precision-Recall curve depicts the trade-off between precision (positive predictive value) and recall (sensitivity) for varying thresholds of a binary classifier, often used in scenarios like fraud detection. It illustrates how well the model identifies positive cases (fraud) while maintaining precision, crucial for evaluating performance when classes are imbalanced.</a:t>
            </a:r>
          </a:p>
          <a:p>
            <a:endParaRPr lang="en-US" b="1" dirty="0"/>
          </a:p>
        </p:txBody>
      </p:sp>
      <p:sp>
        <p:nvSpPr>
          <p:cNvPr id="5" name="Text Placeholder 4">
            <a:extLst>
              <a:ext uri="{FF2B5EF4-FFF2-40B4-BE49-F238E27FC236}">
                <a16:creationId xmlns:a16="http://schemas.microsoft.com/office/drawing/2014/main" id="{86310F94-2FDF-A2B8-7A24-1B6303290BCF}"/>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4E95AF3E-E19D-9B7A-0A84-B030AE0C84EF}"/>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FD23B1A1-88E5-54E6-61E7-8064E2D6CE08}"/>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7B4E2FC4-E52E-E75B-2F0A-A153B9A5BA6A}"/>
              </a:ext>
            </a:extLst>
          </p:cNvPr>
          <p:cNvSpPr>
            <a:spLocks noGrp="1"/>
          </p:cNvSpPr>
          <p:nvPr>
            <p:ph type="body" sz="quarter" idx="20"/>
          </p:nvPr>
        </p:nvSpPr>
        <p:spPr/>
        <p:txBody>
          <a:bodyPr/>
          <a:lstStyle/>
          <a:p>
            <a:endParaRPr lang="en-US"/>
          </a:p>
        </p:txBody>
      </p:sp>
      <p:sp>
        <p:nvSpPr>
          <p:cNvPr id="9" name="Date Placeholder 8">
            <a:extLst>
              <a:ext uri="{FF2B5EF4-FFF2-40B4-BE49-F238E27FC236}">
                <a16:creationId xmlns:a16="http://schemas.microsoft.com/office/drawing/2014/main" id="{D6B37A69-AB67-0510-5537-09DC61A0A4F4}"/>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E18F3393-5762-9B77-CEAD-551B4C712558}"/>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6C309EBB-27FC-AB6E-89F7-36B6584283AB}"/>
              </a:ext>
            </a:extLst>
          </p:cNvPr>
          <p:cNvSpPr>
            <a:spLocks noGrp="1"/>
          </p:cNvSpPr>
          <p:nvPr>
            <p:ph type="sldNum" sz="quarter" idx="12"/>
          </p:nvPr>
        </p:nvSpPr>
        <p:spPr/>
        <p:txBody>
          <a:bodyPr/>
          <a:lstStyle/>
          <a:p>
            <a:fld id="{F91729D4-A164-47A3-830D-E792BCE699E4}" type="slidenum">
              <a:rPr lang="en-US" smtClean="0"/>
              <a:t>17</a:t>
            </a:fld>
            <a:endParaRPr lang="en-US" dirty="0"/>
          </a:p>
        </p:txBody>
      </p:sp>
      <p:pic>
        <p:nvPicPr>
          <p:cNvPr id="12" name="Picture 11">
            <a:extLst>
              <a:ext uri="{FF2B5EF4-FFF2-40B4-BE49-F238E27FC236}">
                <a16:creationId xmlns:a16="http://schemas.microsoft.com/office/drawing/2014/main" id="{63729EF1-7547-B9D4-DF7F-3404711799C5}"/>
              </a:ext>
            </a:extLst>
          </p:cNvPr>
          <p:cNvPicPr>
            <a:picLocks noChangeAspect="1"/>
          </p:cNvPicPr>
          <p:nvPr/>
        </p:nvPicPr>
        <p:blipFill>
          <a:blip r:embed="rId2"/>
          <a:stretch>
            <a:fillRect/>
          </a:stretch>
        </p:blipFill>
        <p:spPr>
          <a:xfrm>
            <a:off x="5980932" y="1572030"/>
            <a:ext cx="5805488" cy="4578858"/>
          </a:xfrm>
          <a:prstGeom prst="rect">
            <a:avLst/>
          </a:prstGeom>
        </p:spPr>
      </p:pic>
    </p:spTree>
    <p:extLst>
      <p:ext uri="{BB962C8B-B14F-4D97-AF65-F5344CB8AC3E}">
        <p14:creationId xmlns:p14="http://schemas.microsoft.com/office/powerpoint/2010/main" val="11911368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000">
        <p15:prstTrans prst="pageCurlSingle" invX="1"/>
      </p:transition>
    </mc:Choice>
    <mc:Fallback>
      <p:transition spd="slow" advTm="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DD48C8EC-56C5-4A2A-BB21-811BC510040A}"/>
              </a:ext>
            </a:extLst>
          </p:cNvPr>
          <p:cNvSpPr>
            <a:spLocks noGrp="1"/>
          </p:cNvSpPr>
          <p:nvPr>
            <p:ph type="title"/>
          </p:nvPr>
        </p:nvSpPr>
        <p:spPr>
          <a:xfrm>
            <a:off x="1574800" y="3429000"/>
            <a:ext cx="3097320" cy="978408"/>
          </a:xfrm>
        </p:spPr>
        <p:txBody>
          <a:bodyPr/>
          <a:lstStyle/>
          <a:p>
            <a:r>
              <a:rPr lang="en-US" b="1" dirty="0"/>
              <a:t>Conclusion</a:t>
            </a:r>
          </a:p>
        </p:txBody>
      </p:sp>
      <p:sp>
        <p:nvSpPr>
          <p:cNvPr id="8" name="Text Placeholder 7">
            <a:extLst>
              <a:ext uri="{FF2B5EF4-FFF2-40B4-BE49-F238E27FC236}">
                <a16:creationId xmlns:a16="http://schemas.microsoft.com/office/drawing/2014/main" id="{36E72FF0-3C0E-499A-8DA6-324675513B3E}"/>
              </a:ext>
            </a:extLst>
          </p:cNvPr>
          <p:cNvSpPr>
            <a:spLocks noGrp="1"/>
          </p:cNvSpPr>
          <p:nvPr>
            <p:ph type="body" sz="quarter" idx="16"/>
          </p:nvPr>
        </p:nvSpPr>
        <p:spPr>
          <a:xfrm>
            <a:off x="6235700" y="2854660"/>
            <a:ext cx="4749800" cy="2129971"/>
          </a:xfrm>
        </p:spPr>
        <p:txBody>
          <a:bodyPr/>
          <a:lstStyle/>
          <a:p>
            <a:r>
              <a:rPr lang="en-US" b="1" dirty="0"/>
              <a:t>In conclusion, the integration of data analysis and machine learning represents a pivotal advancement in the ongoing battle against insurance fraud. Through meticulous examination of transactional data and the application of sophisticated algorithms, insurers can stay one step ahead of fraudsters, ensuring the integrity and sustainability of the insurance industry for years to come</a:t>
            </a:r>
            <a:r>
              <a:rPr lang="en-US" dirty="0"/>
              <a:t>.</a:t>
            </a:r>
          </a:p>
        </p:txBody>
      </p:sp>
      <p:pic>
        <p:nvPicPr>
          <p:cNvPr id="10" name="Picture Placeholder 9">
            <a:extLst>
              <a:ext uri="{FF2B5EF4-FFF2-40B4-BE49-F238E27FC236}">
                <a16:creationId xmlns:a16="http://schemas.microsoft.com/office/drawing/2014/main" id="{BEE6412B-7140-8745-DB95-0584049091D0}"/>
              </a:ext>
            </a:extLst>
          </p:cNvPr>
          <p:cNvPicPr>
            <a:picLocks noGrp="1" noChangeAspect="1"/>
          </p:cNvPicPr>
          <p:nvPr>
            <p:ph type="pic" sz="quarter" idx="13"/>
          </p:nvPr>
        </p:nvPicPr>
        <p:blipFill>
          <a:blip r:embed="rId2"/>
          <a:srcRect t="35970" b="35970"/>
          <a:stretch>
            <a:fillRect/>
          </a:stretch>
        </p:blipFill>
        <p:spPr>
          <a:prstGeom prst="rect">
            <a:avLst/>
          </a:prstGeom>
        </p:spPr>
      </p:pic>
      <p:pic>
        <p:nvPicPr>
          <p:cNvPr id="11" name="Picture Placeholder 10">
            <a:extLst>
              <a:ext uri="{FF2B5EF4-FFF2-40B4-BE49-F238E27FC236}">
                <a16:creationId xmlns:a16="http://schemas.microsoft.com/office/drawing/2014/main" id="{8000C8F8-7D13-BFC7-11D4-090F8C1AF8E0}"/>
              </a:ext>
            </a:extLst>
          </p:cNvPr>
          <p:cNvPicPr>
            <a:picLocks noGrp="1" noChangeAspect="1"/>
          </p:cNvPicPr>
          <p:nvPr>
            <p:ph type="pic" sz="quarter" idx="14"/>
          </p:nvPr>
        </p:nvPicPr>
        <p:blipFill>
          <a:blip r:embed="rId3"/>
          <a:srcRect t="42178" b="42178"/>
          <a:stretch>
            <a:fillRect/>
          </a:stretch>
        </p:blipFill>
        <p:spPr>
          <a:xfrm>
            <a:off x="0" y="5781219"/>
            <a:ext cx="12192000" cy="1069760"/>
          </a:xfrm>
          <a:prstGeom prst="rect">
            <a:avLst/>
          </a:prstGeom>
        </p:spPr>
      </p:pic>
      <p:sp>
        <p:nvSpPr>
          <p:cNvPr id="3" name="Footer Placeholder 2">
            <a:extLst>
              <a:ext uri="{FF2B5EF4-FFF2-40B4-BE49-F238E27FC236}">
                <a16:creationId xmlns:a16="http://schemas.microsoft.com/office/drawing/2014/main" id="{43BCDDBD-4C85-4716-86C0-5D527FE8BBF0}"/>
              </a:ext>
            </a:extLst>
          </p:cNvPr>
          <p:cNvSpPr>
            <a:spLocks noGrp="1"/>
          </p:cNvSpPr>
          <p:nvPr>
            <p:ph type="ftr" sz="quarter" idx="11"/>
          </p:nvPr>
        </p:nvSpPr>
        <p:spPr>
          <a:xfrm>
            <a:off x="3967480" y="6454451"/>
            <a:ext cx="4114800" cy="365125"/>
          </a:xfrm>
        </p:spPr>
        <p:txBody>
          <a:bodyPr/>
          <a:lstStyle/>
          <a:p>
            <a:r>
              <a:rPr lang="en-US" dirty="0"/>
              <a:t>ENHANCING FRAUD DETECTION WITH ML</a:t>
            </a:r>
          </a:p>
        </p:txBody>
      </p:sp>
      <p:sp>
        <p:nvSpPr>
          <p:cNvPr id="2" name="Date Placeholder 1">
            <a:extLst>
              <a:ext uri="{FF2B5EF4-FFF2-40B4-BE49-F238E27FC236}">
                <a16:creationId xmlns:a16="http://schemas.microsoft.com/office/drawing/2014/main" id="{1F833371-4220-48C3-A3E1-5EA18D50C48F}"/>
              </a:ext>
            </a:extLst>
          </p:cNvPr>
          <p:cNvSpPr>
            <a:spLocks noGrp="1"/>
          </p:cNvSpPr>
          <p:nvPr>
            <p:ph type="dt" sz="half" idx="10"/>
          </p:nvPr>
        </p:nvSpPr>
        <p:spPr>
          <a:xfrm>
            <a:off x="203200" y="6454450"/>
            <a:ext cx="2743200" cy="365125"/>
          </a:xfrm>
        </p:spPr>
        <p:txBody>
          <a:bodyPr/>
          <a:lstStyle/>
          <a:p>
            <a:r>
              <a:rPr lang="en-US" dirty="0"/>
              <a:t>2024</a:t>
            </a:r>
          </a:p>
        </p:txBody>
      </p:sp>
      <p:sp>
        <p:nvSpPr>
          <p:cNvPr id="4" name="Slide Number Placeholder 3">
            <a:extLst>
              <a:ext uri="{FF2B5EF4-FFF2-40B4-BE49-F238E27FC236}">
                <a16:creationId xmlns:a16="http://schemas.microsoft.com/office/drawing/2014/main" id="{6F496E66-3A4B-4617-8D7C-D91AD3541F15}"/>
              </a:ext>
            </a:extLst>
          </p:cNvPr>
          <p:cNvSpPr>
            <a:spLocks noGrp="1"/>
          </p:cNvSpPr>
          <p:nvPr>
            <p:ph type="sldNum" sz="quarter" idx="12"/>
          </p:nvPr>
        </p:nvSpPr>
        <p:spPr>
          <a:xfrm>
            <a:off x="9103360" y="6268928"/>
            <a:ext cx="2743200" cy="365125"/>
          </a:xfrm>
        </p:spPr>
        <p:txBody>
          <a:bodyPr/>
          <a:lstStyle/>
          <a:p>
            <a:fld id="{F91729D4-A164-47A3-830D-E792BCE699E4}" type="slidenum">
              <a:rPr lang="en-US" smtClean="0"/>
              <a:pPr/>
              <a:t>18</a:t>
            </a:fld>
            <a:endParaRPr lang="en-US" dirty="0"/>
          </a:p>
        </p:txBody>
      </p:sp>
    </p:spTree>
    <p:extLst>
      <p:ext uri="{BB962C8B-B14F-4D97-AF65-F5344CB8AC3E}">
        <p14:creationId xmlns:p14="http://schemas.microsoft.com/office/powerpoint/2010/main" val="1321790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212">
        <p15:prstTrans prst="prestige"/>
      </p:transition>
    </mc:Choice>
    <mc:Fallback xmlns="">
      <p:transition spd="slow" advClick="0" advTm="4212">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3C4CC1D7-A91E-4CD5-B051-0B202E09ACE0}"/>
              </a:ext>
            </a:extLst>
          </p:cNvPr>
          <p:cNvSpPr>
            <a:spLocks noGrp="1"/>
          </p:cNvSpPr>
          <p:nvPr>
            <p:ph type="title"/>
          </p:nvPr>
        </p:nvSpPr>
        <p:spPr>
          <a:xfrm>
            <a:off x="838200" y="498928"/>
            <a:ext cx="10515600" cy="567872"/>
          </a:xfrm>
        </p:spPr>
        <p:txBody>
          <a:bodyPr/>
          <a:lstStyle/>
          <a:p>
            <a:r>
              <a:rPr lang="en-US" dirty="0"/>
              <a:t>References</a:t>
            </a:r>
          </a:p>
        </p:txBody>
      </p:sp>
      <p:sp>
        <p:nvSpPr>
          <p:cNvPr id="14" name="Text Placeholder 13">
            <a:extLst>
              <a:ext uri="{FF2B5EF4-FFF2-40B4-BE49-F238E27FC236}">
                <a16:creationId xmlns:a16="http://schemas.microsoft.com/office/drawing/2014/main" id="{5C73BB6C-294B-4A13-AFEB-58CFBE6EDC0E}"/>
              </a:ext>
            </a:extLst>
          </p:cNvPr>
          <p:cNvSpPr>
            <a:spLocks noGrp="1"/>
          </p:cNvSpPr>
          <p:nvPr>
            <p:ph type="body" sz="quarter" idx="15"/>
          </p:nvPr>
        </p:nvSpPr>
        <p:spPr>
          <a:xfrm>
            <a:off x="727843" y="2434147"/>
            <a:ext cx="1826631" cy="776287"/>
          </a:xfrm>
        </p:spPr>
        <p:txBody>
          <a:bodyPr/>
          <a:lstStyle/>
          <a:p>
            <a:r>
              <a:rPr lang="en-US" dirty="0"/>
              <a:t>Kaggle</a:t>
            </a:r>
          </a:p>
        </p:txBody>
      </p:sp>
      <p:sp>
        <p:nvSpPr>
          <p:cNvPr id="19" name="Text Placeholder 18">
            <a:extLst>
              <a:ext uri="{FF2B5EF4-FFF2-40B4-BE49-F238E27FC236}">
                <a16:creationId xmlns:a16="http://schemas.microsoft.com/office/drawing/2014/main" id="{E6F35BA7-9C1A-47BD-9F51-FF505471E934}"/>
              </a:ext>
            </a:extLst>
          </p:cNvPr>
          <p:cNvSpPr>
            <a:spLocks noGrp="1"/>
          </p:cNvSpPr>
          <p:nvPr>
            <p:ph type="body" sz="quarter" idx="20"/>
          </p:nvPr>
        </p:nvSpPr>
        <p:spPr>
          <a:xfrm>
            <a:off x="727843" y="3267049"/>
            <a:ext cx="1826631" cy="1527689"/>
          </a:xfrm>
        </p:spPr>
        <p:txBody>
          <a:bodyPr/>
          <a:lstStyle/>
          <a:p>
            <a:r>
              <a:rPr lang="en-US" b="1" dirty="0"/>
              <a:t>For dataset</a:t>
            </a:r>
            <a:r>
              <a:rPr lang="en-US" dirty="0"/>
              <a:t>.</a:t>
            </a:r>
          </a:p>
        </p:txBody>
      </p:sp>
      <p:sp>
        <p:nvSpPr>
          <p:cNvPr id="65" name="Text Placeholder 64">
            <a:extLst>
              <a:ext uri="{FF2B5EF4-FFF2-40B4-BE49-F238E27FC236}">
                <a16:creationId xmlns:a16="http://schemas.microsoft.com/office/drawing/2014/main" id="{56983C54-58DE-4EC6-A4F8-CC5E0956C55F}"/>
              </a:ext>
            </a:extLst>
          </p:cNvPr>
          <p:cNvSpPr>
            <a:spLocks noGrp="1"/>
          </p:cNvSpPr>
          <p:nvPr>
            <p:ph type="body" sz="quarter" idx="21"/>
          </p:nvPr>
        </p:nvSpPr>
        <p:spPr>
          <a:xfrm>
            <a:off x="2952111" y="2443870"/>
            <a:ext cx="1826631" cy="776287"/>
          </a:xfrm>
        </p:spPr>
        <p:txBody>
          <a:bodyPr/>
          <a:lstStyle/>
          <a:p>
            <a:r>
              <a:rPr lang="en-US" dirty="0"/>
              <a:t>Anaconda navigator</a:t>
            </a:r>
          </a:p>
        </p:txBody>
      </p:sp>
      <p:sp>
        <p:nvSpPr>
          <p:cNvPr id="66" name="Text Placeholder 65">
            <a:extLst>
              <a:ext uri="{FF2B5EF4-FFF2-40B4-BE49-F238E27FC236}">
                <a16:creationId xmlns:a16="http://schemas.microsoft.com/office/drawing/2014/main" id="{69FD5778-FBC3-4719-B73E-FDA8CD3E6F78}"/>
              </a:ext>
            </a:extLst>
          </p:cNvPr>
          <p:cNvSpPr>
            <a:spLocks noGrp="1"/>
          </p:cNvSpPr>
          <p:nvPr>
            <p:ph type="body" sz="quarter" idx="22"/>
          </p:nvPr>
        </p:nvSpPr>
        <p:spPr>
          <a:xfrm>
            <a:off x="2952111" y="3276772"/>
            <a:ext cx="1826631" cy="1527689"/>
          </a:xfrm>
        </p:spPr>
        <p:txBody>
          <a:bodyPr/>
          <a:lstStyle/>
          <a:p>
            <a:r>
              <a:rPr lang="en-US" b="1" dirty="0"/>
              <a:t>For jupyter notebook.</a:t>
            </a:r>
          </a:p>
        </p:txBody>
      </p:sp>
      <p:sp>
        <p:nvSpPr>
          <p:cNvPr id="67" name="Text Placeholder 66">
            <a:extLst>
              <a:ext uri="{FF2B5EF4-FFF2-40B4-BE49-F238E27FC236}">
                <a16:creationId xmlns:a16="http://schemas.microsoft.com/office/drawing/2014/main" id="{D1B4E94F-ED75-4961-8559-62760ECE77C3}"/>
              </a:ext>
            </a:extLst>
          </p:cNvPr>
          <p:cNvSpPr>
            <a:spLocks noGrp="1"/>
          </p:cNvSpPr>
          <p:nvPr>
            <p:ph type="body" sz="quarter" idx="23"/>
          </p:nvPr>
        </p:nvSpPr>
        <p:spPr>
          <a:xfrm>
            <a:off x="5182684" y="2434147"/>
            <a:ext cx="1826631" cy="776287"/>
          </a:xfrm>
        </p:spPr>
        <p:txBody>
          <a:bodyPr/>
          <a:lstStyle/>
          <a:p>
            <a:r>
              <a:rPr lang="en-US" dirty="0"/>
              <a:t>google</a:t>
            </a:r>
          </a:p>
        </p:txBody>
      </p:sp>
      <p:sp>
        <p:nvSpPr>
          <p:cNvPr id="68" name="Text Placeholder 67">
            <a:extLst>
              <a:ext uri="{FF2B5EF4-FFF2-40B4-BE49-F238E27FC236}">
                <a16:creationId xmlns:a16="http://schemas.microsoft.com/office/drawing/2014/main" id="{E5506267-2D48-49F5-A83E-BDD4CEDE678B}"/>
              </a:ext>
            </a:extLst>
          </p:cNvPr>
          <p:cNvSpPr>
            <a:spLocks noGrp="1"/>
          </p:cNvSpPr>
          <p:nvPr>
            <p:ph type="body" sz="quarter" idx="24"/>
          </p:nvPr>
        </p:nvSpPr>
        <p:spPr>
          <a:xfrm>
            <a:off x="5182684" y="3267049"/>
            <a:ext cx="1826631" cy="1527689"/>
          </a:xfrm>
        </p:spPr>
        <p:txBody>
          <a:bodyPr/>
          <a:lstStyle/>
          <a:p>
            <a:r>
              <a:rPr lang="en-US" b="1" dirty="0"/>
              <a:t>For research work.</a:t>
            </a:r>
          </a:p>
        </p:txBody>
      </p:sp>
      <p:sp>
        <p:nvSpPr>
          <p:cNvPr id="69" name="Text Placeholder 68">
            <a:extLst>
              <a:ext uri="{FF2B5EF4-FFF2-40B4-BE49-F238E27FC236}">
                <a16:creationId xmlns:a16="http://schemas.microsoft.com/office/drawing/2014/main" id="{C3FBF82F-DBD2-47F5-B554-7A0405FCE74C}"/>
              </a:ext>
            </a:extLst>
          </p:cNvPr>
          <p:cNvSpPr>
            <a:spLocks noGrp="1"/>
          </p:cNvSpPr>
          <p:nvPr>
            <p:ph type="body" sz="quarter" idx="25"/>
          </p:nvPr>
        </p:nvSpPr>
        <p:spPr>
          <a:xfrm>
            <a:off x="7413259" y="2443870"/>
            <a:ext cx="1826631" cy="776287"/>
          </a:xfrm>
        </p:spPr>
        <p:txBody>
          <a:bodyPr/>
          <a:lstStyle/>
          <a:p>
            <a:r>
              <a:rPr lang="en-US" dirty="0"/>
              <a:t>GitHub</a:t>
            </a:r>
          </a:p>
        </p:txBody>
      </p:sp>
      <p:sp>
        <p:nvSpPr>
          <p:cNvPr id="70" name="Text Placeholder 69">
            <a:extLst>
              <a:ext uri="{FF2B5EF4-FFF2-40B4-BE49-F238E27FC236}">
                <a16:creationId xmlns:a16="http://schemas.microsoft.com/office/drawing/2014/main" id="{1B675A47-B6F8-4C4D-94F4-A52389C3C52D}"/>
              </a:ext>
            </a:extLst>
          </p:cNvPr>
          <p:cNvSpPr>
            <a:spLocks noGrp="1"/>
          </p:cNvSpPr>
          <p:nvPr>
            <p:ph type="body" sz="quarter" idx="26"/>
          </p:nvPr>
        </p:nvSpPr>
        <p:spPr>
          <a:xfrm>
            <a:off x="7413259" y="3276772"/>
            <a:ext cx="1826631" cy="1527689"/>
          </a:xfrm>
        </p:spPr>
        <p:txBody>
          <a:bodyPr/>
          <a:lstStyle/>
          <a:p>
            <a:r>
              <a:rPr lang="en-US" b="1" dirty="0"/>
              <a:t>For technology and methods better understanding.</a:t>
            </a:r>
          </a:p>
        </p:txBody>
      </p:sp>
      <p:sp>
        <p:nvSpPr>
          <p:cNvPr id="71" name="Text Placeholder 70">
            <a:extLst>
              <a:ext uri="{FF2B5EF4-FFF2-40B4-BE49-F238E27FC236}">
                <a16:creationId xmlns:a16="http://schemas.microsoft.com/office/drawing/2014/main" id="{563DF0AC-EC94-4ECF-849C-EC09FF7F46B5}"/>
              </a:ext>
            </a:extLst>
          </p:cNvPr>
          <p:cNvSpPr>
            <a:spLocks noGrp="1"/>
          </p:cNvSpPr>
          <p:nvPr>
            <p:ph type="body" sz="quarter" idx="27"/>
          </p:nvPr>
        </p:nvSpPr>
        <p:spPr>
          <a:xfrm>
            <a:off x="9637526" y="2935287"/>
            <a:ext cx="1826631" cy="776287"/>
          </a:xfrm>
        </p:spPr>
        <p:txBody>
          <a:bodyPr/>
          <a:lstStyle/>
          <a:p>
            <a:r>
              <a:rPr lang="en-US" dirty="0"/>
              <a:t>Edunet foundation</a:t>
            </a:r>
          </a:p>
        </p:txBody>
      </p:sp>
      <p:sp>
        <p:nvSpPr>
          <p:cNvPr id="72" name="Text Placeholder 71">
            <a:extLst>
              <a:ext uri="{FF2B5EF4-FFF2-40B4-BE49-F238E27FC236}">
                <a16:creationId xmlns:a16="http://schemas.microsoft.com/office/drawing/2014/main" id="{8A6E6F45-E685-4E7B-B715-B80B70922716}"/>
              </a:ext>
            </a:extLst>
          </p:cNvPr>
          <p:cNvSpPr>
            <a:spLocks noGrp="1"/>
          </p:cNvSpPr>
          <p:nvPr>
            <p:ph type="body" sz="quarter" idx="28"/>
          </p:nvPr>
        </p:nvSpPr>
        <p:spPr>
          <a:xfrm>
            <a:off x="9637526" y="6368922"/>
            <a:ext cx="1826631" cy="1527689"/>
          </a:xfrm>
        </p:spPr>
        <p:txBody>
          <a:bodyPr/>
          <a:lstStyle/>
          <a:p>
            <a:endParaRPr lang="en-US" dirty="0"/>
          </a:p>
        </p:txBody>
      </p:sp>
      <p:sp>
        <p:nvSpPr>
          <p:cNvPr id="2" name="Date Placeholder 1">
            <a:extLst>
              <a:ext uri="{FF2B5EF4-FFF2-40B4-BE49-F238E27FC236}">
                <a16:creationId xmlns:a16="http://schemas.microsoft.com/office/drawing/2014/main" id="{F35F8F81-4111-45BC-A8DD-09578AD09EFE}"/>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FCEF50C5-235C-4A73-924A-E2EC97F71896}"/>
              </a:ext>
            </a:extLst>
          </p:cNvPr>
          <p:cNvSpPr>
            <a:spLocks noGrp="1"/>
          </p:cNvSpPr>
          <p:nvPr>
            <p:ph type="ftr" sz="quarter" idx="11"/>
          </p:nvPr>
        </p:nvSpPr>
        <p:spPr>
          <a:xfrm>
            <a:off x="4038600" y="6356350"/>
            <a:ext cx="4114800" cy="365125"/>
          </a:xfrm>
        </p:spPr>
        <p:txBody>
          <a:bodyPr/>
          <a:lstStyle/>
          <a:p>
            <a:r>
              <a:rPr lang="en-US" dirty="0"/>
              <a:t>ENHANCING FRAUD DETECTION WITH ML</a:t>
            </a:r>
          </a:p>
        </p:txBody>
      </p:sp>
      <p:sp>
        <p:nvSpPr>
          <p:cNvPr id="4" name="Slide Number Placeholder 3">
            <a:extLst>
              <a:ext uri="{FF2B5EF4-FFF2-40B4-BE49-F238E27FC236}">
                <a16:creationId xmlns:a16="http://schemas.microsoft.com/office/drawing/2014/main" id="{B3D139B0-AFDC-487D-BA64-66803D0D6924}"/>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19</a:t>
            </a:fld>
            <a:endParaRPr lang="en-US" dirty="0"/>
          </a:p>
        </p:txBody>
      </p:sp>
    </p:spTree>
    <p:extLst>
      <p:ext uri="{BB962C8B-B14F-4D97-AF65-F5344CB8AC3E}">
        <p14:creationId xmlns:p14="http://schemas.microsoft.com/office/powerpoint/2010/main" val="1080013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73">
        <p15:prstTrans prst="wind"/>
      </p:transition>
    </mc:Choice>
    <mc:Fallback xmlns="">
      <p:transition spd="slow" advClick="0" advTm="3073">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1401580" y="335525"/>
            <a:ext cx="4694420" cy="1124392"/>
          </a:xfrm>
        </p:spPr>
        <p:txBody>
          <a:bodyPr/>
          <a:lstStyle/>
          <a:p>
            <a:r>
              <a:rPr lang="en-US" b="1" dirty="0"/>
              <a:t>Agenda</a:t>
            </a:r>
          </a:p>
        </p:txBody>
      </p:sp>
      <p:sp>
        <p:nvSpPr>
          <p:cNvPr id="8" name="Text Placeholder 7">
            <a:extLst>
              <a:ext uri="{FF2B5EF4-FFF2-40B4-BE49-F238E27FC236}">
                <a16:creationId xmlns:a16="http://schemas.microsoft.com/office/drawing/2014/main" id="{938E3964-EE54-4BDC-A0A3-DC7D197FFB5C}"/>
              </a:ext>
            </a:extLst>
          </p:cNvPr>
          <p:cNvSpPr>
            <a:spLocks noGrp="1"/>
          </p:cNvSpPr>
          <p:nvPr>
            <p:ph type="body" sz="quarter" idx="16"/>
          </p:nvPr>
        </p:nvSpPr>
        <p:spPr>
          <a:xfrm>
            <a:off x="1410587" y="1679838"/>
            <a:ext cx="4058872" cy="3156533"/>
          </a:xfrm>
        </p:spPr>
        <p:txBody>
          <a:bodyPr/>
          <a:lstStyle/>
          <a:p>
            <a:r>
              <a:rPr lang="en-US" dirty="0"/>
              <a:t>Problem Statement Primary goals​</a:t>
            </a:r>
          </a:p>
          <a:p>
            <a:r>
              <a:rPr lang="en-US" dirty="0"/>
              <a:t>Proposed System/Solution</a:t>
            </a:r>
          </a:p>
          <a:p>
            <a:r>
              <a:rPr lang="en-US" dirty="0"/>
              <a:t>System Development Approach Algorithm &amp; Deployment  </a:t>
            </a:r>
          </a:p>
          <a:p>
            <a:r>
              <a:rPr lang="en-US" dirty="0"/>
              <a:t>​Result</a:t>
            </a:r>
          </a:p>
          <a:p>
            <a:r>
              <a:rPr lang="en-US" dirty="0"/>
              <a:t>Conclusion</a:t>
            </a:r>
          </a:p>
          <a:p>
            <a:r>
              <a:rPr lang="en-US" dirty="0"/>
              <a:t>References</a:t>
            </a:r>
          </a:p>
          <a:p>
            <a:endParaRPr lang="en-US" dirty="0"/>
          </a:p>
        </p:txBody>
      </p:sp>
      <p:sp>
        <p:nvSpPr>
          <p:cNvPr id="2" name="Date Placeholder 1">
            <a:extLst>
              <a:ext uri="{FF2B5EF4-FFF2-40B4-BE49-F238E27FC236}">
                <a16:creationId xmlns:a16="http://schemas.microsoft.com/office/drawing/2014/main" id="{C15C08D0-D6EE-4AF3-849A-12E064512A94}"/>
              </a:ext>
            </a:extLst>
          </p:cNvPr>
          <p:cNvSpPr>
            <a:spLocks noGrp="1"/>
          </p:cNvSpPr>
          <p:nvPr>
            <p:ph type="dt" sz="half" idx="10"/>
          </p:nvPr>
        </p:nvSpPr>
        <p:spPr>
          <a:xfrm>
            <a:off x="838200" y="6356350"/>
            <a:ext cx="2743200" cy="365125"/>
          </a:xfrm>
        </p:spPr>
        <p:txBody>
          <a:bodyPr/>
          <a:lstStyle/>
          <a:p>
            <a:r>
              <a:rPr lang="en-US" dirty="0"/>
              <a:t>2024</a:t>
            </a:r>
          </a:p>
        </p:txBody>
      </p:sp>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a:t>
            </a:fld>
            <a:endParaRPr lang="en-US" dirty="0"/>
          </a:p>
        </p:txBody>
      </p:sp>
      <p:pic>
        <p:nvPicPr>
          <p:cNvPr id="7" name="Picture Placeholder 6">
            <a:extLst>
              <a:ext uri="{FF2B5EF4-FFF2-40B4-BE49-F238E27FC236}">
                <a16:creationId xmlns:a16="http://schemas.microsoft.com/office/drawing/2014/main" id="{078227D3-D34A-D315-301F-8645F431A6FA}"/>
              </a:ext>
            </a:extLst>
          </p:cNvPr>
          <p:cNvPicPr>
            <a:picLocks noGrp="1" noChangeAspect="1"/>
          </p:cNvPicPr>
          <p:nvPr>
            <p:ph type="pic" sz="quarter" idx="14"/>
          </p:nvPr>
        </p:nvPicPr>
        <p:blipFill>
          <a:blip r:embed="rId3"/>
          <a:srcRect l="25844" r="25844"/>
          <a:stretch>
            <a:fillRect/>
          </a:stretch>
        </p:blipFill>
        <p:spPr>
          <a:prstGeom prst="rect">
            <a:avLst/>
          </a:prstGeom>
        </p:spPr>
      </p:pic>
      <p:pic>
        <p:nvPicPr>
          <p:cNvPr id="11" name="Picture Placeholder 10">
            <a:extLst>
              <a:ext uri="{FF2B5EF4-FFF2-40B4-BE49-F238E27FC236}">
                <a16:creationId xmlns:a16="http://schemas.microsoft.com/office/drawing/2014/main" id="{5A3C6FD7-81B9-7CEF-952F-7E5173ADD004}"/>
              </a:ext>
            </a:extLst>
          </p:cNvPr>
          <p:cNvPicPr>
            <a:picLocks noGrp="1" noChangeAspect="1"/>
          </p:cNvPicPr>
          <p:nvPr>
            <p:ph type="pic" sz="quarter" idx="13"/>
          </p:nvPr>
        </p:nvPicPr>
        <p:blipFill>
          <a:blip r:embed="rId4"/>
          <a:srcRect l="19938" r="19938"/>
          <a:stretch>
            <a:fillRect/>
          </a:stretch>
        </p:blipFill>
        <p:spPr>
          <a:prstGeom prst="rect">
            <a:avLst/>
          </a:prstGeom>
        </p:spPr>
      </p:pic>
      <p:sp>
        <p:nvSpPr>
          <p:cNvPr id="3" name="Footer Placeholder 2">
            <a:extLst>
              <a:ext uri="{FF2B5EF4-FFF2-40B4-BE49-F238E27FC236}">
                <a16:creationId xmlns:a16="http://schemas.microsoft.com/office/drawing/2014/main" id="{6CCBF0FB-0046-4D3C-AC29-2382CF05B6D1}"/>
              </a:ext>
            </a:extLst>
          </p:cNvPr>
          <p:cNvSpPr>
            <a:spLocks noGrp="1"/>
          </p:cNvSpPr>
          <p:nvPr>
            <p:ph type="ftr" sz="quarter" idx="11"/>
          </p:nvPr>
        </p:nvSpPr>
        <p:spPr>
          <a:xfrm>
            <a:off x="4038600" y="6413500"/>
            <a:ext cx="4114800" cy="365125"/>
          </a:xfrm>
        </p:spPr>
        <p:txBody>
          <a:bodyPr/>
          <a:lstStyle/>
          <a:p>
            <a:r>
              <a:rPr lang="en-US" dirty="0"/>
              <a:t>Enhancing Fraud Detection with ML</a:t>
            </a:r>
          </a:p>
        </p:txBody>
      </p:sp>
    </p:spTree>
    <p:extLst>
      <p:ext uri="{BB962C8B-B14F-4D97-AF65-F5344CB8AC3E}">
        <p14:creationId xmlns:p14="http://schemas.microsoft.com/office/powerpoint/2010/main" val="2060042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46">
        <p15:prstTrans prst="peelOff"/>
      </p:transition>
    </mc:Choice>
    <mc:Fallback xmlns="">
      <p:transition spd="slow" advClick="0" advTm="3046">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788B-3875-6194-9CEE-613F35E64AA0}"/>
              </a:ext>
            </a:extLst>
          </p:cNvPr>
          <p:cNvSpPr>
            <a:spLocks noGrp="1"/>
          </p:cNvSpPr>
          <p:nvPr>
            <p:ph type="title"/>
          </p:nvPr>
        </p:nvSpPr>
        <p:spPr/>
        <p:txBody>
          <a:bodyPr/>
          <a:lstStyle/>
          <a:p>
            <a:pPr algn="ctr"/>
            <a:r>
              <a:rPr lang="en-US" b="1" dirty="0"/>
              <a:t>COURSE CERTIFICATE 1</a:t>
            </a:r>
          </a:p>
        </p:txBody>
      </p:sp>
      <p:sp>
        <p:nvSpPr>
          <p:cNvPr id="3" name="Text Placeholder 2">
            <a:extLst>
              <a:ext uri="{FF2B5EF4-FFF2-40B4-BE49-F238E27FC236}">
                <a16:creationId xmlns:a16="http://schemas.microsoft.com/office/drawing/2014/main" id="{E66DCAAD-3C21-A9C5-2C68-5FA8CEA22D19}"/>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03BB1FDE-D3B0-8857-7931-0AC6E7844353}"/>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5E3E545A-B9DC-7D7B-B6F3-085FA4D99850}"/>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2F13730D-7C03-7DA2-0189-70F4E9CEABBD}"/>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4E7982C8-6088-E34D-C412-5C397C644424}"/>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B1EDC583-A47C-1731-B3DC-54816FADCE9F}"/>
              </a:ext>
            </a:extLst>
          </p:cNvPr>
          <p:cNvSpPr>
            <a:spLocks noGrp="1"/>
          </p:cNvSpPr>
          <p:nvPr>
            <p:ph type="body" sz="quarter" idx="20"/>
          </p:nvPr>
        </p:nvSpPr>
        <p:spPr/>
        <p:txBody>
          <a:bodyPr/>
          <a:lstStyle/>
          <a:p>
            <a:endParaRPr lang="en-US"/>
          </a:p>
        </p:txBody>
      </p:sp>
      <p:sp>
        <p:nvSpPr>
          <p:cNvPr id="9" name="Date Placeholder 8">
            <a:extLst>
              <a:ext uri="{FF2B5EF4-FFF2-40B4-BE49-F238E27FC236}">
                <a16:creationId xmlns:a16="http://schemas.microsoft.com/office/drawing/2014/main" id="{87214FA1-6BA0-B95C-7BFE-A73AF3E36722}"/>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882E0A04-1FA7-5DF2-64B2-C1BAE33216DD}"/>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068342E3-BFC1-37A7-CDBE-FDCAA28CFEBC}"/>
              </a:ext>
            </a:extLst>
          </p:cNvPr>
          <p:cNvSpPr>
            <a:spLocks noGrp="1"/>
          </p:cNvSpPr>
          <p:nvPr>
            <p:ph type="sldNum" sz="quarter" idx="12"/>
          </p:nvPr>
        </p:nvSpPr>
        <p:spPr/>
        <p:txBody>
          <a:bodyPr/>
          <a:lstStyle/>
          <a:p>
            <a:fld id="{F91729D4-A164-47A3-830D-E792BCE699E4}" type="slidenum">
              <a:rPr lang="en-US" smtClean="0"/>
              <a:t>20</a:t>
            </a:fld>
            <a:endParaRPr lang="en-US" dirty="0"/>
          </a:p>
        </p:txBody>
      </p:sp>
      <p:pic>
        <p:nvPicPr>
          <p:cNvPr id="13" name="Picture 12">
            <a:extLst>
              <a:ext uri="{FF2B5EF4-FFF2-40B4-BE49-F238E27FC236}">
                <a16:creationId xmlns:a16="http://schemas.microsoft.com/office/drawing/2014/main" id="{67D1610E-1212-AE72-A202-04A0BF9FFCCB}"/>
              </a:ext>
            </a:extLst>
          </p:cNvPr>
          <p:cNvPicPr>
            <a:picLocks noChangeAspect="1"/>
          </p:cNvPicPr>
          <p:nvPr/>
        </p:nvPicPr>
        <p:blipFill>
          <a:blip r:embed="rId2"/>
          <a:stretch>
            <a:fillRect/>
          </a:stretch>
        </p:blipFill>
        <p:spPr>
          <a:xfrm>
            <a:off x="274278" y="1572684"/>
            <a:ext cx="6134095" cy="4779741"/>
          </a:xfrm>
          <a:prstGeom prst="rect">
            <a:avLst/>
          </a:prstGeom>
        </p:spPr>
      </p:pic>
      <p:pic>
        <p:nvPicPr>
          <p:cNvPr id="15" name="Picture 14">
            <a:extLst>
              <a:ext uri="{FF2B5EF4-FFF2-40B4-BE49-F238E27FC236}">
                <a16:creationId xmlns:a16="http://schemas.microsoft.com/office/drawing/2014/main" id="{F394135D-DD13-3287-B026-A29400741909}"/>
              </a:ext>
            </a:extLst>
          </p:cNvPr>
          <p:cNvPicPr>
            <a:picLocks noChangeAspect="1"/>
          </p:cNvPicPr>
          <p:nvPr/>
        </p:nvPicPr>
        <p:blipFill>
          <a:blip r:embed="rId3"/>
          <a:stretch>
            <a:fillRect/>
          </a:stretch>
        </p:blipFill>
        <p:spPr>
          <a:xfrm>
            <a:off x="7141906" y="1576609"/>
            <a:ext cx="4775816" cy="4775816"/>
          </a:xfrm>
          <a:prstGeom prst="rect">
            <a:avLst/>
          </a:prstGeom>
        </p:spPr>
      </p:pic>
    </p:spTree>
    <p:extLst>
      <p:ext uri="{BB962C8B-B14F-4D97-AF65-F5344CB8AC3E}">
        <p14:creationId xmlns:p14="http://schemas.microsoft.com/office/powerpoint/2010/main" val="3336043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E6A0B-D2F0-3EDE-5A84-E0EACD0A87F4}"/>
              </a:ext>
            </a:extLst>
          </p:cNvPr>
          <p:cNvSpPr>
            <a:spLocks noGrp="1"/>
          </p:cNvSpPr>
          <p:nvPr>
            <p:ph type="title"/>
          </p:nvPr>
        </p:nvSpPr>
        <p:spPr/>
        <p:txBody>
          <a:bodyPr/>
          <a:lstStyle/>
          <a:p>
            <a:pPr algn="ctr"/>
            <a:r>
              <a:rPr lang="en-US" b="1" dirty="0"/>
              <a:t>COURSE CERTIFICATE 2</a:t>
            </a:r>
            <a:endParaRPr lang="en-US" dirty="0"/>
          </a:p>
        </p:txBody>
      </p:sp>
      <p:sp>
        <p:nvSpPr>
          <p:cNvPr id="3" name="Text Placeholder 2">
            <a:extLst>
              <a:ext uri="{FF2B5EF4-FFF2-40B4-BE49-F238E27FC236}">
                <a16:creationId xmlns:a16="http://schemas.microsoft.com/office/drawing/2014/main" id="{2CA69319-C74A-D9A8-CF92-F01F09875A9E}"/>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A7A25B51-F6C5-196D-C4E6-099FCCC42BD5}"/>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F3B2C40B-6E6B-5277-3C1C-798BD7C330DB}"/>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344B7C2A-3B3C-2876-822B-85FC0296E4CC}"/>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35B73BAD-0C6F-FB94-B486-B122B9E34A64}"/>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B36D5989-72AF-E759-7B7A-64797A297140}"/>
              </a:ext>
            </a:extLst>
          </p:cNvPr>
          <p:cNvSpPr>
            <a:spLocks noGrp="1"/>
          </p:cNvSpPr>
          <p:nvPr>
            <p:ph type="body" sz="quarter" idx="20"/>
          </p:nvPr>
        </p:nvSpPr>
        <p:spPr/>
        <p:txBody>
          <a:bodyPr/>
          <a:lstStyle/>
          <a:p>
            <a:endParaRPr lang="en-US"/>
          </a:p>
        </p:txBody>
      </p:sp>
      <p:sp>
        <p:nvSpPr>
          <p:cNvPr id="9" name="Date Placeholder 8">
            <a:extLst>
              <a:ext uri="{FF2B5EF4-FFF2-40B4-BE49-F238E27FC236}">
                <a16:creationId xmlns:a16="http://schemas.microsoft.com/office/drawing/2014/main" id="{838A99C8-A7A2-C245-607D-FBC58538D690}"/>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2C2383EE-C335-496A-949F-86215CAC3601}"/>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90D70C2E-8845-C0EE-0095-EFF2C3F5567E}"/>
              </a:ext>
            </a:extLst>
          </p:cNvPr>
          <p:cNvSpPr>
            <a:spLocks noGrp="1"/>
          </p:cNvSpPr>
          <p:nvPr>
            <p:ph type="sldNum" sz="quarter" idx="12"/>
          </p:nvPr>
        </p:nvSpPr>
        <p:spPr/>
        <p:txBody>
          <a:bodyPr/>
          <a:lstStyle/>
          <a:p>
            <a:fld id="{F91729D4-A164-47A3-830D-E792BCE699E4}" type="slidenum">
              <a:rPr lang="en-US" smtClean="0"/>
              <a:t>21</a:t>
            </a:fld>
            <a:endParaRPr lang="en-US" dirty="0"/>
          </a:p>
        </p:txBody>
      </p:sp>
      <p:pic>
        <p:nvPicPr>
          <p:cNvPr id="13" name="Picture 12">
            <a:extLst>
              <a:ext uri="{FF2B5EF4-FFF2-40B4-BE49-F238E27FC236}">
                <a16:creationId xmlns:a16="http://schemas.microsoft.com/office/drawing/2014/main" id="{EAA4C988-8D05-BAD6-195D-CDC4DF583544}"/>
              </a:ext>
            </a:extLst>
          </p:cNvPr>
          <p:cNvPicPr>
            <a:picLocks noChangeAspect="1"/>
          </p:cNvPicPr>
          <p:nvPr/>
        </p:nvPicPr>
        <p:blipFill>
          <a:blip r:embed="rId2"/>
          <a:stretch>
            <a:fillRect/>
          </a:stretch>
        </p:blipFill>
        <p:spPr>
          <a:xfrm>
            <a:off x="258653" y="1657810"/>
            <a:ext cx="6125357" cy="4698540"/>
          </a:xfrm>
          <a:prstGeom prst="rect">
            <a:avLst/>
          </a:prstGeom>
        </p:spPr>
      </p:pic>
      <p:pic>
        <p:nvPicPr>
          <p:cNvPr id="15" name="Picture 14">
            <a:extLst>
              <a:ext uri="{FF2B5EF4-FFF2-40B4-BE49-F238E27FC236}">
                <a16:creationId xmlns:a16="http://schemas.microsoft.com/office/drawing/2014/main" id="{17ECECE7-5617-A4A9-7436-3A68398E9E34}"/>
              </a:ext>
            </a:extLst>
          </p:cNvPr>
          <p:cNvPicPr>
            <a:picLocks noChangeAspect="1"/>
          </p:cNvPicPr>
          <p:nvPr/>
        </p:nvPicPr>
        <p:blipFill>
          <a:blip r:embed="rId3"/>
          <a:stretch>
            <a:fillRect/>
          </a:stretch>
        </p:blipFill>
        <p:spPr>
          <a:xfrm>
            <a:off x="7234807" y="1657810"/>
            <a:ext cx="4698540" cy="4698540"/>
          </a:xfrm>
          <a:prstGeom prst="rect">
            <a:avLst/>
          </a:prstGeom>
        </p:spPr>
      </p:pic>
    </p:spTree>
    <p:extLst>
      <p:ext uri="{BB962C8B-B14F-4D97-AF65-F5344CB8AC3E}">
        <p14:creationId xmlns:p14="http://schemas.microsoft.com/office/powerpoint/2010/main" val="1809510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B036-8680-8242-7A00-AE5367B52747}"/>
              </a:ext>
            </a:extLst>
          </p:cNvPr>
          <p:cNvSpPr>
            <a:spLocks noGrp="1"/>
          </p:cNvSpPr>
          <p:nvPr>
            <p:ph type="title"/>
          </p:nvPr>
        </p:nvSpPr>
        <p:spPr/>
        <p:txBody>
          <a:bodyPr/>
          <a:lstStyle/>
          <a:p>
            <a:pPr algn="ctr"/>
            <a:r>
              <a:rPr lang="en-US" b="1" dirty="0"/>
              <a:t>COURSE CERTIFICATE 3</a:t>
            </a:r>
            <a:endParaRPr lang="en-US" dirty="0"/>
          </a:p>
        </p:txBody>
      </p:sp>
      <p:sp>
        <p:nvSpPr>
          <p:cNvPr id="3" name="Text Placeholder 2">
            <a:extLst>
              <a:ext uri="{FF2B5EF4-FFF2-40B4-BE49-F238E27FC236}">
                <a16:creationId xmlns:a16="http://schemas.microsoft.com/office/drawing/2014/main" id="{18B0DC44-5F38-2E0E-C4FF-A3E6AE12F440}"/>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67A40211-2965-AE1D-9FD7-D67C09F37EA2}"/>
              </a:ext>
            </a:extLst>
          </p:cNvPr>
          <p:cNvSpPr>
            <a:spLocks noGrp="1"/>
          </p:cNvSpPr>
          <p:nvPr>
            <p:ph type="body" sz="quarter" idx="16"/>
          </p:nvPr>
        </p:nvSpPr>
        <p:spPr/>
        <p:txBody>
          <a:bodyPr/>
          <a:lstStyle/>
          <a:p>
            <a:endParaRPr lang="en-US"/>
          </a:p>
        </p:txBody>
      </p:sp>
      <p:sp>
        <p:nvSpPr>
          <p:cNvPr id="5" name="Text Placeholder 4">
            <a:extLst>
              <a:ext uri="{FF2B5EF4-FFF2-40B4-BE49-F238E27FC236}">
                <a16:creationId xmlns:a16="http://schemas.microsoft.com/office/drawing/2014/main" id="{E1F13DEE-8EAB-218A-EF82-ABDA2FE2478D}"/>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CC36739E-1324-E8F5-8776-89DAD005C015}"/>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2FBFB057-B52A-FED8-DB6B-6C2BD9A28A28}"/>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A341E6F7-166B-D9FC-8B81-DEE67AA39373}"/>
              </a:ext>
            </a:extLst>
          </p:cNvPr>
          <p:cNvSpPr>
            <a:spLocks noGrp="1"/>
          </p:cNvSpPr>
          <p:nvPr>
            <p:ph type="body" sz="quarter" idx="20"/>
          </p:nvPr>
        </p:nvSpPr>
        <p:spPr/>
        <p:txBody>
          <a:bodyPr/>
          <a:lstStyle/>
          <a:p>
            <a:endParaRPr lang="en-US"/>
          </a:p>
        </p:txBody>
      </p:sp>
      <p:sp>
        <p:nvSpPr>
          <p:cNvPr id="9" name="Date Placeholder 8">
            <a:extLst>
              <a:ext uri="{FF2B5EF4-FFF2-40B4-BE49-F238E27FC236}">
                <a16:creationId xmlns:a16="http://schemas.microsoft.com/office/drawing/2014/main" id="{4D4AACE4-6736-44CB-0443-57990DC3E172}"/>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1BA93CD3-19E7-2CBF-C2B9-68FF20CA034A}"/>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612E7CB0-4E3B-5CFA-CD51-A2A18259049F}"/>
              </a:ext>
            </a:extLst>
          </p:cNvPr>
          <p:cNvSpPr>
            <a:spLocks noGrp="1"/>
          </p:cNvSpPr>
          <p:nvPr>
            <p:ph type="sldNum" sz="quarter" idx="12"/>
          </p:nvPr>
        </p:nvSpPr>
        <p:spPr/>
        <p:txBody>
          <a:bodyPr/>
          <a:lstStyle/>
          <a:p>
            <a:fld id="{F91729D4-A164-47A3-830D-E792BCE699E4}" type="slidenum">
              <a:rPr lang="en-US" smtClean="0"/>
              <a:t>22</a:t>
            </a:fld>
            <a:endParaRPr lang="en-US" dirty="0"/>
          </a:p>
        </p:txBody>
      </p:sp>
      <p:pic>
        <p:nvPicPr>
          <p:cNvPr id="13" name="Picture 12">
            <a:extLst>
              <a:ext uri="{FF2B5EF4-FFF2-40B4-BE49-F238E27FC236}">
                <a16:creationId xmlns:a16="http://schemas.microsoft.com/office/drawing/2014/main" id="{9D6886F1-934F-9A10-10DB-9E69BF2D1B05}"/>
              </a:ext>
            </a:extLst>
          </p:cNvPr>
          <p:cNvPicPr>
            <a:picLocks noChangeAspect="1"/>
          </p:cNvPicPr>
          <p:nvPr/>
        </p:nvPicPr>
        <p:blipFill>
          <a:blip r:embed="rId2"/>
          <a:stretch>
            <a:fillRect/>
          </a:stretch>
        </p:blipFill>
        <p:spPr>
          <a:xfrm>
            <a:off x="243518" y="1639159"/>
            <a:ext cx="6216276" cy="4783220"/>
          </a:xfrm>
          <a:prstGeom prst="rect">
            <a:avLst/>
          </a:prstGeom>
        </p:spPr>
      </p:pic>
      <p:pic>
        <p:nvPicPr>
          <p:cNvPr id="15" name="Picture 14">
            <a:extLst>
              <a:ext uri="{FF2B5EF4-FFF2-40B4-BE49-F238E27FC236}">
                <a16:creationId xmlns:a16="http://schemas.microsoft.com/office/drawing/2014/main" id="{6E463A13-F0DA-CA15-A354-595DF7AEBC92}"/>
              </a:ext>
            </a:extLst>
          </p:cNvPr>
          <p:cNvPicPr>
            <a:picLocks noChangeAspect="1"/>
          </p:cNvPicPr>
          <p:nvPr/>
        </p:nvPicPr>
        <p:blipFill>
          <a:blip r:embed="rId3"/>
          <a:stretch>
            <a:fillRect/>
          </a:stretch>
        </p:blipFill>
        <p:spPr>
          <a:xfrm>
            <a:off x="7172463" y="1639159"/>
            <a:ext cx="4776019" cy="4776019"/>
          </a:xfrm>
          <a:prstGeom prst="rect">
            <a:avLst/>
          </a:prstGeom>
        </p:spPr>
      </p:pic>
    </p:spTree>
    <p:extLst>
      <p:ext uri="{BB962C8B-B14F-4D97-AF65-F5344CB8AC3E}">
        <p14:creationId xmlns:p14="http://schemas.microsoft.com/office/powerpoint/2010/main" val="4116774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F92B90-FD10-47FA-922C-60FD7F0ED4A6}"/>
              </a:ext>
            </a:extLst>
          </p:cNvPr>
          <p:cNvSpPr>
            <a:spLocks noGrp="1"/>
          </p:cNvSpPr>
          <p:nvPr>
            <p:ph type="title"/>
          </p:nvPr>
        </p:nvSpPr>
        <p:spPr>
          <a:xfrm>
            <a:off x="4073237" y="1096375"/>
            <a:ext cx="4045527" cy="1590790"/>
          </a:xfrm>
        </p:spPr>
        <p:txBody>
          <a:bodyPr/>
          <a:lstStyle/>
          <a:p>
            <a:r>
              <a:rPr lang="en-US" dirty="0"/>
              <a:t>Thank you</a:t>
            </a:r>
          </a:p>
        </p:txBody>
      </p:sp>
      <p:sp>
        <p:nvSpPr>
          <p:cNvPr id="10" name="Text Placeholder 9">
            <a:extLst>
              <a:ext uri="{FF2B5EF4-FFF2-40B4-BE49-F238E27FC236}">
                <a16:creationId xmlns:a16="http://schemas.microsoft.com/office/drawing/2014/main" id="{96493815-2B96-4CA9-8D15-F0EB9A1557C5}"/>
              </a:ext>
            </a:extLst>
          </p:cNvPr>
          <p:cNvSpPr>
            <a:spLocks noGrp="1"/>
          </p:cNvSpPr>
          <p:nvPr>
            <p:ph type="body" sz="quarter" idx="16"/>
          </p:nvPr>
        </p:nvSpPr>
        <p:spPr>
          <a:xfrm>
            <a:off x="4107354" y="2910720"/>
            <a:ext cx="4011410" cy="2061261"/>
          </a:xfrm>
        </p:spPr>
        <p:txBody>
          <a:bodyPr/>
          <a:lstStyle/>
          <a:p>
            <a:r>
              <a:rPr lang="en-US" dirty="0"/>
              <a:t>Sahil Kumar​​</a:t>
            </a:r>
          </a:p>
          <a:p>
            <a:r>
              <a:rPr lang="en-US" sz="2800" b="1" dirty="0">
                <a:solidFill>
                  <a:schemeClr val="tx1"/>
                </a:solidFill>
                <a:effectLst>
                  <a:outerShdw blurRad="38100" dist="38100" dir="2700000" algn="tl">
                    <a:srgbClr val="000000">
                      <a:alpha val="43137"/>
                    </a:srgbClr>
                  </a:outerShdw>
                </a:effectLst>
              </a:rPr>
              <a:t>in</a:t>
            </a:r>
            <a:r>
              <a:rPr lang="en-US" sz="2400" b="1" dirty="0">
                <a:solidFill>
                  <a:schemeClr val="tx1"/>
                </a:solidFill>
              </a:rPr>
              <a:t> </a:t>
            </a:r>
            <a:r>
              <a:rPr lang="en-US" dirty="0"/>
              <a:t> linkedin.com/in/sahil-kumar-562529249</a:t>
            </a:r>
          </a:p>
        </p:txBody>
      </p:sp>
      <p:sp>
        <p:nvSpPr>
          <p:cNvPr id="2" name="Date Placeholder 1">
            <a:extLst>
              <a:ext uri="{FF2B5EF4-FFF2-40B4-BE49-F238E27FC236}">
                <a16:creationId xmlns:a16="http://schemas.microsoft.com/office/drawing/2014/main" id="{2C8D6180-8574-4A09-9CF3-5DBA4B97A637}"/>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8B36962E-1AC0-4AE8-9E04-6FECBB97FBF5}"/>
              </a:ext>
            </a:extLst>
          </p:cNvPr>
          <p:cNvSpPr>
            <a:spLocks noGrp="1"/>
          </p:cNvSpPr>
          <p:nvPr>
            <p:ph type="ftr" sz="quarter" idx="11"/>
          </p:nvPr>
        </p:nvSpPr>
        <p:spPr>
          <a:xfrm>
            <a:off x="4038600" y="6356350"/>
            <a:ext cx="4114800" cy="365125"/>
          </a:xfrm>
        </p:spPr>
        <p:txBody>
          <a:bodyPr/>
          <a:lstStyle/>
          <a:p>
            <a:r>
              <a:rPr lang="en-US" dirty="0"/>
              <a:t>ENHANCING FRAUD DETECTION WITH ML</a:t>
            </a:r>
          </a:p>
        </p:txBody>
      </p:sp>
      <p:sp>
        <p:nvSpPr>
          <p:cNvPr id="4" name="Slide Number Placeholder 3">
            <a:extLst>
              <a:ext uri="{FF2B5EF4-FFF2-40B4-BE49-F238E27FC236}">
                <a16:creationId xmlns:a16="http://schemas.microsoft.com/office/drawing/2014/main" id="{0C5EF685-39C2-409F-97E3-2C4713F25B8D}"/>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23</a:t>
            </a:fld>
            <a:endParaRPr lang="en-US" dirty="0"/>
          </a:p>
        </p:txBody>
      </p:sp>
      <p:pic>
        <p:nvPicPr>
          <p:cNvPr id="12" name="Picture Placeholder 11">
            <a:extLst>
              <a:ext uri="{FF2B5EF4-FFF2-40B4-BE49-F238E27FC236}">
                <a16:creationId xmlns:a16="http://schemas.microsoft.com/office/drawing/2014/main" id="{6793AA1E-4CD6-7433-6E8A-0FB70ED1DE7D}"/>
              </a:ext>
            </a:extLst>
          </p:cNvPr>
          <p:cNvPicPr>
            <a:picLocks noGrp="1" noChangeAspect="1"/>
          </p:cNvPicPr>
          <p:nvPr>
            <p:ph type="pic" sz="quarter" idx="13"/>
          </p:nvPr>
        </p:nvPicPr>
        <p:blipFill>
          <a:blip r:embed="rId2"/>
          <a:srcRect l="33661" r="33661"/>
          <a:stretch>
            <a:fillRect/>
          </a:stretch>
        </p:blipFill>
        <p:spPr>
          <a:prstGeom prst="rect">
            <a:avLst/>
          </a:prstGeom>
        </p:spPr>
      </p:pic>
      <p:pic>
        <p:nvPicPr>
          <p:cNvPr id="11" name="Picture Placeholder 10">
            <a:extLst>
              <a:ext uri="{FF2B5EF4-FFF2-40B4-BE49-F238E27FC236}">
                <a16:creationId xmlns:a16="http://schemas.microsoft.com/office/drawing/2014/main" id="{32F4D56E-4FDE-3D63-C58C-C8B450A1F4D4}"/>
              </a:ext>
            </a:extLst>
          </p:cNvPr>
          <p:cNvPicPr>
            <a:picLocks noGrp="1" noChangeAspect="1"/>
          </p:cNvPicPr>
          <p:nvPr>
            <p:ph type="pic" sz="quarter" idx="17"/>
          </p:nvPr>
        </p:nvPicPr>
        <p:blipFill>
          <a:blip r:embed="rId3"/>
          <a:srcRect l="21113" r="21113"/>
          <a:stretch>
            <a:fillRect/>
          </a:stretch>
        </p:blipFill>
        <p:spPr>
          <a:prstGeom prst="rect">
            <a:avLst/>
          </a:prstGeom>
        </p:spPr>
      </p:pic>
    </p:spTree>
    <p:extLst>
      <p:ext uri="{BB962C8B-B14F-4D97-AF65-F5344CB8AC3E}">
        <p14:creationId xmlns:p14="http://schemas.microsoft.com/office/powerpoint/2010/main" val="2134003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1807">
        <p15:prstTrans prst="curtains"/>
      </p:transition>
    </mc:Choice>
    <mc:Fallback xmlns="">
      <p:transition spd="slow" advClick="0" advTm="180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8D036FB-049F-42B9-8221-9EAE4768947B}"/>
              </a:ext>
            </a:extLst>
          </p:cNvPr>
          <p:cNvSpPr>
            <a:spLocks noGrp="1"/>
          </p:cNvSpPr>
          <p:nvPr>
            <p:ph type="title"/>
          </p:nvPr>
        </p:nvSpPr>
        <p:spPr>
          <a:xfrm>
            <a:off x="6197600" y="1818310"/>
            <a:ext cx="4749800" cy="527050"/>
          </a:xfrm>
        </p:spPr>
        <p:txBody>
          <a:bodyPr/>
          <a:lstStyle/>
          <a:p>
            <a:r>
              <a:rPr lang="en-US" b="1" dirty="0"/>
              <a:t>Problem Statement</a:t>
            </a:r>
          </a:p>
        </p:txBody>
      </p:sp>
      <p:sp>
        <p:nvSpPr>
          <p:cNvPr id="7" name="Text Placeholder 6">
            <a:extLst>
              <a:ext uri="{FF2B5EF4-FFF2-40B4-BE49-F238E27FC236}">
                <a16:creationId xmlns:a16="http://schemas.microsoft.com/office/drawing/2014/main" id="{C558E8B1-0215-4BC8-AF46-4F9A87F2AEF8}"/>
              </a:ext>
            </a:extLst>
          </p:cNvPr>
          <p:cNvSpPr>
            <a:spLocks noGrp="1"/>
          </p:cNvSpPr>
          <p:nvPr>
            <p:ph type="body" sz="quarter" idx="15"/>
          </p:nvPr>
        </p:nvSpPr>
        <p:spPr>
          <a:xfrm>
            <a:off x="6197600" y="2591422"/>
            <a:ext cx="4749800" cy="2129971"/>
          </a:xfrm>
        </p:spPr>
        <p:txBody>
          <a:bodyPr/>
          <a:lstStyle/>
          <a:p>
            <a:r>
              <a:rPr lang="en-US" b="1" dirty="0"/>
              <a:t>In today's financial landscape, the proliferation of fraudulent activities poses significant challenges to financial institutions, impacting their bottom line and eroding trust among stakeholders. To mitigate these risks, innovative approaches leveraging technology have become imperative. This overview delves into the integration of basic analysis techniques, machine learning algorithms, and visualization techniques to detect and prevent financial fraud.</a:t>
            </a:r>
          </a:p>
        </p:txBody>
      </p:sp>
      <p:sp>
        <p:nvSpPr>
          <p:cNvPr id="2" name="Date Placeholder 1">
            <a:extLst>
              <a:ext uri="{FF2B5EF4-FFF2-40B4-BE49-F238E27FC236}">
                <a16:creationId xmlns:a16="http://schemas.microsoft.com/office/drawing/2014/main" id="{3C42074A-2A66-40C8-BA9E-4C97B6C2C810}"/>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05035BF3-F379-4230-ADAD-0D67A84DAD9A}"/>
              </a:ext>
            </a:extLst>
          </p:cNvPr>
          <p:cNvSpPr>
            <a:spLocks noGrp="1"/>
          </p:cNvSpPr>
          <p:nvPr>
            <p:ph type="ftr" sz="quarter" idx="11"/>
          </p:nvPr>
        </p:nvSpPr>
        <p:spPr>
          <a:xfrm>
            <a:off x="3729990" y="6356349"/>
            <a:ext cx="4114800" cy="365125"/>
          </a:xfrm>
        </p:spPr>
        <p:txBody>
          <a:bodyPr/>
          <a:lstStyle/>
          <a:p>
            <a:r>
              <a:rPr lang="en-US" dirty="0"/>
              <a:t>Enhancing Fraud Detection with </a:t>
            </a:r>
            <a:r>
              <a:rPr lang="en-US" dirty="0">
                <a:solidFill>
                  <a:schemeClr val="accent3">
                    <a:lumMod val="75000"/>
                  </a:schemeClr>
                </a:solidFill>
              </a:rPr>
              <a:t>ML</a:t>
            </a:r>
          </a:p>
        </p:txBody>
      </p:sp>
      <p:sp>
        <p:nvSpPr>
          <p:cNvPr id="4" name="Slide Number Placeholder 3">
            <a:extLst>
              <a:ext uri="{FF2B5EF4-FFF2-40B4-BE49-F238E27FC236}">
                <a16:creationId xmlns:a16="http://schemas.microsoft.com/office/drawing/2014/main" id="{38202679-6595-4663-A854-969937BBADAB}"/>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3</a:t>
            </a:fld>
            <a:endParaRPr lang="en-US" dirty="0"/>
          </a:p>
        </p:txBody>
      </p:sp>
      <p:pic>
        <p:nvPicPr>
          <p:cNvPr id="8" name="Picture Placeholder 7">
            <a:extLst>
              <a:ext uri="{FF2B5EF4-FFF2-40B4-BE49-F238E27FC236}">
                <a16:creationId xmlns:a16="http://schemas.microsoft.com/office/drawing/2014/main" id="{E1CA95C1-4561-61EA-76DA-733F3671DDD5}"/>
              </a:ext>
            </a:extLst>
          </p:cNvPr>
          <p:cNvPicPr>
            <a:picLocks noGrp="1" noChangeAspect="1"/>
          </p:cNvPicPr>
          <p:nvPr>
            <p:ph type="pic" sz="quarter" idx="13"/>
          </p:nvPr>
        </p:nvPicPr>
        <p:blipFill>
          <a:blip r:embed="rId2"/>
          <a:srcRect l="34728" r="34728"/>
          <a:stretch>
            <a:fillRect/>
          </a:stretch>
        </p:blipFill>
        <p:spPr>
          <a:prstGeom prst="rect">
            <a:avLst/>
          </a:prstGeom>
        </p:spPr>
      </p:pic>
      <p:sp>
        <p:nvSpPr>
          <p:cNvPr id="52" name="Rectangle 51">
            <a:extLst>
              <a:ext uri="{FF2B5EF4-FFF2-40B4-BE49-F238E27FC236}">
                <a16:creationId xmlns:a16="http://schemas.microsoft.com/office/drawing/2014/main" id="{CB5CC355-F6A6-4B5D-BE90-7C2313A8123B}"/>
              </a:ext>
              <a:ext uri="{C183D7F6-B498-43B3-948B-1728B52AA6E4}">
                <adec:decorative xmlns:adec="http://schemas.microsoft.com/office/drawing/2017/decorative" val="1"/>
              </a:ext>
            </a:extLst>
          </p:cNvPr>
          <p:cNvSpPr/>
          <p:nvPr/>
        </p:nvSpPr>
        <p:spPr>
          <a:xfrm>
            <a:off x="1720850" y="0"/>
            <a:ext cx="2349500" cy="9937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99051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917">
        <p15:prstTrans prst="drape"/>
      </p:transition>
    </mc:Choice>
    <mc:Fallback xmlns="">
      <p:transition spd="slow" advClick="0" advTm="3917">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DD9D171-103C-082C-F359-44EF5C636717}"/>
              </a:ext>
            </a:extLst>
          </p:cNvPr>
          <p:cNvPicPr>
            <a:picLocks noGrp="1" noChangeAspect="1"/>
          </p:cNvPicPr>
          <p:nvPr>
            <p:ph type="pic" sz="quarter" idx="14"/>
          </p:nvPr>
        </p:nvPicPr>
        <p:blipFill>
          <a:blip r:embed="rId2"/>
          <a:srcRect l="2079" r="2079"/>
          <a:stretch>
            <a:fillRect/>
          </a:stretch>
        </p:blipFill>
        <p:spPr>
          <a:prstGeom prst="rect">
            <a:avLst/>
          </a:prstGeom>
        </p:spPr>
      </p:pic>
      <p:sp>
        <p:nvSpPr>
          <p:cNvPr id="16" name="Text Placeholder 15">
            <a:extLst>
              <a:ext uri="{FF2B5EF4-FFF2-40B4-BE49-F238E27FC236}">
                <a16:creationId xmlns:a16="http://schemas.microsoft.com/office/drawing/2014/main" id="{D7D3E7A5-4BD8-44AD-B116-D2CED7043DD7}"/>
              </a:ext>
            </a:extLst>
          </p:cNvPr>
          <p:cNvSpPr>
            <a:spLocks noGrp="1"/>
          </p:cNvSpPr>
          <p:nvPr>
            <p:ph type="body" sz="quarter" idx="16"/>
          </p:nvPr>
        </p:nvSpPr>
        <p:spPr>
          <a:xfrm>
            <a:off x="6169979" y="2395117"/>
            <a:ext cx="6022021" cy="3015916"/>
          </a:xfrm>
        </p:spPr>
        <p:txBody>
          <a:bodyPr/>
          <a:lstStyle/>
          <a:p>
            <a:r>
              <a:rPr lang="en-US" sz="1600" b="1" dirty="0"/>
              <a:t>The proposed system aims to address the challenge of predicting the fraudulent chances based on various attributes to prevent customers from fraud. This involves leveraging data analytics and machine learning techniques to forecast fraud’s patterns accurately based on various aspects.</a:t>
            </a:r>
          </a:p>
        </p:txBody>
      </p:sp>
      <p:sp>
        <p:nvSpPr>
          <p:cNvPr id="24" name="Title 23">
            <a:extLst>
              <a:ext uri="{FF2B5EF4-FFF2-40B4-BE49-F238E27FC236}">
                <a16:creationId xmlns:a16="http://schemas.microsoft.com/office/drawing/2014/main" id="{3413C595-4D01-4997-9A0A-E7606687AB79}"/>
              </a:ext>
            </a:extLst>
          </p:cNvPr>
          <p:cNvSpPr>
            <a:spLocks noGrp="1"/>
          </p:cNvSpPr>
          <p:nvPr>
            <p:ph type="title"/>
          </p:nvPr>
        </p:nvSpPr>
        <p:spPr>
          <a:xfrm>
            <a:off x="6169978" y="1448633"/>
            <a:ext cx="6022021" cy="946484"/>
          </a:xfrm>
        </p:spPr>
        <p:txBody>
          <a:bodyPr/>
          <a:lstStyle/>
          <a:p>
            <a:r>
              <a:rPr lang="en-US" b="1" dirty="0"/>
              <a:t>Proposed Solution</a:t>
            </a:r>
          </a:p>
        </p:txBody>
      </p:sp>
      <p:sp>
        <p:nvSpPr>
          <p:cNvPr id="11" name="TextBox 10">
            <a:extLst>
              <a:ext uri="{FF2B5EF4-FFF2-40B4-BE49-F238E27FC236}">
                <a16:creationId xmlns:a16="http://schemas.microsoft.com/office/drawing/2014/main" id="{8FD2832A-507F-F299-9247-3BB62FDAEEB0}"/>
              </a:ext>
            </a:extLst>
          </p:cNvPr>
          <p:cNvSpPr txBox="1"/>
          <p:nvPr/>
        </p:nvSpPr>
        <p:spPr>
          <a:xfrm>
            <a:off x="4236720" y="6489056"/>
            <a:ext cx="6096000" cy="246221"/>
          </a:xfrm>
          <a:prstGeom prst="rect">
            <a:avLst/>
          </a:prstGeom>
          <a:noFill/>
        </p:spPr>
        <p:txBody>
          <a:bodyPr wrap="square">
            <a:spAutoFit/>
          </a:bodyPr>
          <a:lstStyle/>
          <a:p>
            <a:r>
              <a:rPr lang="en-US" sz="1000" dirty="0">
                <a:solidFill>
                  <a:schemeClr val="accent3">
                    <a:lumMod val="75000"/>
                  </a:schemeClr>
                </a:solidFill>
              </a:rPr>
              <a:t>ENHANCING FRAUD DETECTION WITH ML</a:t>
            </a:r>
          </a:p>
        </p:txBody>
      </p:sp>
      <p:sp>
        <p:nvSpPr>
          <p:cNvPr id="13" name="TextBox 12">
            <a:extLst>
              <a:ext uri="{FF2B5EF4-FFF2-40B4-BE49-F238E27FC236}">
                <a16:creationId xmlns:a16="http://schemas.microsoft.com/office/drawing/2014/main" id="{80A2A299-5F1D-12CF-044B-78741BC67FD6}"/>
              </a:ext>
            </a:extLst>
          </p:cNvPr>
          <p:cNvSpPr txBox="1"/>
          <p:nvPr/>
        </p:nvSpPr>
        <p:spPr>
          <a:xfrm>
            <a:off x="690880" y="6365945"/>
            <a:ext cx="6096000" cy="246221"/>
          </a:xfrm>
          <a:prstGeom prst="rect">
            <a:avLst/>
          </a:prstGeom>
          <a:noFill/>
        </p:spPr>
        <p:txBody>
          <a:bodyPr wrap="square">
            <a:spAutoFit/>
          </a:bodyPr>
          <a:lstStyle/>
          <a:p>
            <a:r>
              <a:rPr lang="en-US" sz="1000" dirty="0">
                <a:solidFill>
                  <a:schemeClr val="accent3">
                    <a:lumMod val="75000"/>
                  </a:schemeClr>
                </a:solidFill>
              </a:rPr>
              <a:t>2024</a:t>
            </a:r>
          </a:p>
        </p:txBody>
      </p:sp>
      <p:sp>
        <p:nvSpPr>
          <p:cNvPr id="14" name="TextBox 13">
            <a:extLst>
              <a:ext uri="{FF2B5EF4-FFF2-40B4-BE49-F238E27FC236}">
                <a16:creationId xmlns:a16="http://schemas.microsoft.com/office/drawing/2014/main" id="{094420D6-B015-7F1B-7782-47AD59D91D70}"/>
              </a:ext>
            </a:extLst>
          </p:cNvPr>
          <p:cNvSpPr txBox="1"/>
          <p:nvPr/>
        </p:nvSpPr>
        <p:spPr>
          <a:xfrm>
            <a:off x="11501120" y="6517542"/>
            <a:ext cx="6096000" cy="246221"/>
          </a:xfrm>
          <a:prstGeom prst="rect">
            <a:avLst/>
          </a:prstGeom>
          <a:noFill/>
        </p:spPr>
        <p:txBody>
          <a:bodyPr wrap="square">
            <a:spAutoFit/>
          </a:bodyPr>
          <a:lstStyle/>
          <a:p>
            <a:r>
              <a:rPr lang="en-US" sz="1000" dirty="0">
                <a:solidFill>
                  <a:schemeClr val="accent3">
                    <a:lumMod val="75000"/>
                  </a:schemeClr>
                </a:solidFill>
              </a:rPr>
              <a:t>4</a:t>
            </a:r>
          </a:p>
        </p:txBody>
      </p:sp>
    </p:spTree>
    <p:extLst>
      <p:ext uri="{BB962C8B-B14F-4D97-AF65-F5344CB8AC3E}">
        <p14:creationId xmlns:p14="http://schemas.microsoft.com/office/powerpoint/2010/main" val="399313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693">
        <p15:prstTrans prst="crush"/>
      </p:transition>
    </mc:Choice>
    <mc:Fallback xmlns="">
      <p:transition spd="slow" advClick="0" advTm="469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8F9F4-A920-42CD-8FC8-D0EE17712B40}"/>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86EA67BE-8C4A-498B-BE79-A779F07A5E7B}"/>
              </a:ext>
            </a:extLst>
          </p:cNvPr>
          <p:cNvSpPr>
            <a:spLocks noGrp="1"/>
          </p:cNvSpPr>
          <p:nvPr>
            <p:ph type="ftr" sz="quarter" idx="11"/>
          </p:nvPr>
        </p:nvSpPr>
        <p:spPr>
          <a:xfrm>
            <a:off x="4038600" y="6394767"/>
            <a:ext cx="4114800" cy="365125"/>
          </a:xfrm>
        </p:spPr>
        <p:txBody>
          <a:bodyPr/>
          <a:lstStyle/>
          <a:p>
            <a:r>
              <a:rPr lang="en-US" dirty="0">
                <a:solidFill>
                  <a:schemeClr val="accent3">
                    <a:lumMod val="75000"/>
                  </a:schemeClr>
                </a:solidFill>
              </a:rPr>
              <a:t>ENHANCING FRAUD DETECTION WITH ML</a:t>
            </a:r>
          </a:p>
        </p:txBody>
      </p:sp>
      <p:sp>
        <p:nvSpPr>
          <p:cNvPr id="4" name="Slide Number Placeholder 3">
            <a:extLst>
              <a:ext uri="{FF2B5EF4-FFF2-40B4-BE49-F238E27FC236}">
                <a16:creationId xmlns:a16="http://schemas.microsoft.com/office/drawing/2014/main" id="{97E49766-851F-4808-BD95-B55C6D1316C1}"/>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5</a:t>
            </a:fld>
            <a:endParaRPr lang="en-US" dirty="0"/>
          </a:p>
        </p:txBody>
      </p:sp>
      <p:pic>
        <p:nvPicPr>
          <p:cNvPr id="18" name="Picture Placeholder 17">
            <a:extLst>
              <a:ext uri="{FF2B5EF4-FFF2-40B4-BE49-F238E27FC236}">
                <a16:creationId xmlns:a16="http://schemas.microsoft.com/office/drawing/2014/main" id="{0AEFA46E-CBB3-8F9E-79E3-A6022C999875}"/>
              </a:ext>
            </a:extLst>
          </p:cNvPr>
          <p:cNvPicPr>
            <a:picLocks noGrp="1" noChangeAspect="1"/>
          </p:cNvPicPr>
          <p:nvPr>
            <p:ph type="pic" sz="quarter" idx="13"/>
          </p:nvPr>
        </p:nvPicPr>
        <p:blipFill>
          <a:blip r:embed="rId2"/>
          <a:srcRect t="2328" b="2328"/>
          <a:stretch>
            <a:fillRect/>
          </a:stretch>
        </p:blipFill>
        <p:spPr>
          <a:xfrm>
            <a:off x="0" y="280670"/>
            <a:ext cx="12192000" cy="6075680"/>
          </a:xfrm>
          <a:prstGeom prst="rect">
            <a:avLst/>
          </a:prstGeom>
        </p:spPr>
      </p:pic>
      <p:sp>
        <p:nvSpPr>
          <p:cNvPr id="15" name="Title 14">
            <a:extLst>
              <a:ext uri="{FF2B5EF4-FFF2-40B4-BE49-F238E27FC236}">
                <a16:creationId xmlns:a16="http://schemas.microsoft.com/office/drawing/2014/main" id="{985311D1-54C5-4629-99A1-D0E53D8E6534}"/>
              </a:ext>
            </a:extLst>
          </p:cNvPr>
          <p:cNvSpPr>
            <a:spLocks noGrp="1"/>
          </p:cNvSpPr>
          <p:nvPr>
            <p:ph type="title"/>
          </p:nvPr>
        </p:nvSpPr>
        <p:spPr>
          <a:xfrm>
            <a:off x="-1" y="1181910"/>
            <a:ext cx="12192000" cy="759185"/>
          </a:xfrm>
        </p:spPr>
        <p:txBody>
          <a:bodyPr lIns="274320"/>
          <a:lstStyle/>
          <a:p>
            <a:r>
              <a:rPr lang="en-US" sz="2800" b="1" dirty="0">
                <a:solidFill>
                  <a:schemeClr val="tx1">
                    <a:lumMod val="65000"/>
                    <a:lumOff val="35000"/>
                  </a:schemeClr>
                </a:solidFill>
              </a:rPr>
              <a:t>System  Approach</a:t>
            </a:r>
          </a:p>
        </p:txBody>
      </p:sp>
      <p:sp>
        <p:nvSpPr>
          <p:cNvPr id="17" name="Text Placeholder 16">
            <a:extLst>
              <a:ext uri="{FF2B5EF4-FFF2-40B4-BE49-F238E27FC236}">
                <a16:creationId xmlns:a16="http://schemas.microsoft.com/office/drawing/2014/main" id="{172E38AD-9DB1-4BF6-B4CA-5E36E2D4D485}"/>
              </a:ext>
            </a:extLst>
          </p:cNvPr>
          <p:cNvSpPr>
            <a:spLocks noGrp="1"/>
          </p:cNvSpPr>
          <p:nvPr>
            <p:ph type="body" sz="quarter" idx="16"/>
          </p:nvPr>
        </p:nvSpPr>
        <p:spPr>
          <a:xfrm>
            <a:off x="-1" y="1941095"/>
            <a:ext cx="12192000" cy="4058652"/>
          </a:xfrm>
        </p:spPr>
        <p:txBody>
          <a:bodyPr lIns="274320" rIns="6400800"/>
          <a:lstStyle/>
          <a:p>
            <a:r>
              <a:rPr lang="en-US" b="1" dirty="0"/>
              <a:t>The "System Approach" section outlines the overall strategy and methodology   for developing and implementing the fraud prediction system. Here's a suggested structure for this section:</a:t>
            </a:r>
          </a:p>
          <a:p>
            <a:pPr marL="342900" indent="-342900">
              <a:buFont typeface="Wingdings" panose="05000000000000000000" pitchFamily="2" charset="2"/>
              <a:buChar char="v"/>
            </a:pPr>
            <a:r>
              <a:rPr lang="en-US" b="1" dirty="0"/>
              <a:t>System Requirements: Windows 11, 8 GB RAM, 512 GB storage, AMD Ryzen  7 5825U with Radeon Graphics 2.00 GHz</a:t>
            </a:r>
          </a:p>
          <a:p>
            <a:pPr marL="342900" indent="-342900">
              <a:buFont typeface="Wingdings" panose="05000000000000000000" pitchFamily="2" charset="2"/>
              <a:buChar char="v"/>
            </a:pPr>
            <a:r>
              <a:rPr lang="en-US" b="1" dirty="0"/>
              <a:t>Required Libraries: NumPy, pandas, scikit-learn, Matplotlib, Seaborn.</a:t>
            </a:r>
          </a:p>
        </p:txBody>
      </p:sp>
    </p:spTree>
    <p:extLst>
      <p:ext uri="{BB962C8B-B14F-4D97-AF65-F5344CB8AC3E}">
        <p14:creationId xmlns:p14="http://schemas.microsoft.com/office/powerpoint/2010/main" val="1388807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360">
        <p15:prstTrans prst="prestige"/>
      </p:transition>
    </mc:Choice>
    <mc:Fallback xmlns="">
      <p:transition spd="slow" advClick="0" advTm="536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pPr algn="l"/>
            <a:r>
              <a:rPr lang="en-US" dirty="0"/>
              <a:t>Algorithm &amp; Deployment</a:t>
            </a:r>
          </a:p>
        </p:txBody>
      </p:sp>
      <p:sp>
        <p:nvSpPr>
          <p:cNvPr id="5" name="Text Placeholder 4">
            <a:extLst>
              <a:ext uri="{FF2B5EF4-FFF2-40B4-BE49-F238E27FC236}">
                <a16:creationId xmlns:a16="http://schemas.microsoft.com/office/drawing/2014/main" id="{01AFBEB7-A9AF-468F-820B-D9077A7D0BA1}"/>
              </a:ext>
            </a:extLst>
          </p:cNvPr>
          <p:cNvSpPr>
            <a:spLocks noGrp="1"/>
          </p:cNvSpPr>
          <p:nvPr>
            <p:ph type="body" sz="quarter" idx="13"/>
          </p:nvPr>
        </p:nvSpPr>
        <p:spPr>
          <a:xfrm>
            <a:off x="1277759" y="2063838"/>
            <a:ext cx="4626764" cy="422365"/>
          </a:xfrm>
        </p:spPr>
        <p:txBody>
          <a:bodyPr>
            <a:normAutofit/>
          </a:bodyPr>
          <a:lstStyle/>
          <a:p>
            <a:r>
              <a:rPr lang="en-US" b="1" dirty="0"/>
              <a:t>Algorithm Selection</a:t>
            </a:r>
          </a:p>
        </p:txBody>
      </p:sp>
      <p:sp>
        <p:nvSpPr>
          <p:cNvPr id="24" name="Text Placeholder 23">
            <a:extLst>
              <a:ext uri="{FF2B5EF4-FFF2-40B4-BE49-F238E27FC236}">
                <a16:creationId xmlns:a16="http://schemas.microsoft.com/office/drawing/2014/main" id="{B127C79B-F024-434C-825D-15CEE80923F4}"/>
              </a:ext>
            </a:extLst>
          </p:cNvPr>
          <p:cNvSpPr>
            <a:spLocks noGrp="1"/>
          </p:cNvSpPr>
          <p:nvPr>
            <p:ph type="body" sz="quarter" idx="16"/>
          </p:nvPr>
        </p:nvSpPr>
        <p:spPr>
          <a:xfrm>
            <a:off x="1277551" y="2486203"/>
            <a:ext cx="4626293" cy="726137"/>
          </a:xfrm>
        </p:spPr>
        <p:txBody>
          <a:bodyPr/>
          <a:lstStyle/>
          <a:p>
            <a:r>
              <a:rPr lang="en-US" b="1" dirty="0"/>
              <a:t>Three distinct machine learning models are employed in our analysis: linear regression, logistic regression and Random forest classifier. </a:t>
            </a:r>
          </a:p>
        </p:txBody>
      </p:sp>
      <p:sp>
        <p:nvSpPr>
          <p:cNvPr id="23" name="Text Placeholder 22">
            <a:extLst>
              <a:ext uri="{FF2B5EF4-FFF2-40B4-BE49-F238E27FC236}">
                <a16:creationId xmlns:a16="http://schemas.microsoft.com/office/drawing/2014/main" id="{0E769AD8-E32B-4302-A770-0424AC0A2A3A}"/>
              </a:ext>
            </a:extLst>
          </p:cNvPr>
          <p:cNvSpPr>
            <a:spLocks noGrp="1"/>
          </p:cNvSpPr>
          <p:nvPr>
            <p:ph type="body" sz="quarter" idx="15"/>
          </p:nvPr>
        </p:nvSpPr>
        <p:spPr>
          <a:xfrm>
            <a:off x="6351708" y="2063837"/>
            <a:ext cx="4626763" cy="422365"/>
          </a:xfrm>
        </p:spPr>
        <p:txBody>
          <a:bodyPr>
            <a:normAutofit/>
          </a:bodyPr>
          <a:lstStyle/>
          <a:p>
            <a:r>
              <a:rPr lang="en-US" b="1" dirty="0"/>
              <a:t>Data Input​</a:t>
            </a:r>
          </a:p>
        </p:txBody>
      </p:sp>
      <p:sp>
        <p:nvSpPr>
          <p:cNvPr id="25" name="Text Placeholder 24">
            <a:extLst>
              <a:ext uri="{FF2B5EF4-FFF2-40B4-BE49-F238E27FC236}">
                <a16:creationId xmlns:a16="http://schemas.microsoft.com/office/drawing/2014/main" id="{1F231637-753A-4454-98CA-FD968C0D940C}"/>
              </a:ext>
            </a:extLst>
          </p:cNvPr>
          <p:cNvSpPr>
            <a:spLocks noGrp="1"/>
          </p:cNvSpPr>
          <p:nvPr>
            <p:ph type="body" sz="quarter" idx="17"/>
          </p:nvPr>
        </p:nvSpPr>
        <p:spPr>
          <a:xfrm>
            <a:off x="6352188" y="2486202"/>
            <a:ext cx="4626293" cy="3325723"/>
          </a:xfrm>
        </p:spPr>
        <p:txBody>
          <a:bodyPr/>
          <a:lstStyle/>
          <a:p>
            <a:r>
              <a:rPr lang="en-US" b="1" dirty="0"/>
              <a:t>Linear regression is utilized to predict the likelihood of fraud based on transactional attributes such as 'amount' and '</a:t>
            </a:r>
            <a:r>
              <a:rPr lang="en-US" b="1" dirty="0" err="1"/>
              <a:t>customer_age</a:t>
            </a:r>
            <a:r>
              <a:rPr lang="en-US" b="1" dirty="0"/>
              <a:t>'. Meanwhile, logistic regression is leveraged to assess the probability of fraud occurrence concerning customer age specifically, providing a targeted approach to identifying suspicious transactions. Additionally, the Random Forest classifier is employed to enhance fraud detection accuracy by leveraging its ensemble learning capabilities, analyzing multiple decision trees to improve prediction performance and robustness.</a:t>
            </a:r>
          </a:p>
        </p:txBody>
      </p:sp>
      <p:sp>
        <p:nvSpPr>
          <p:cNvPr id="2" name="Date Placeholder 1">
            <a:extLst>
              <a:ext uri="{FF2B5EF4-FFF2-40B4-BE49-F238E27FC236}">
                <a16:creationId xmlns:a16="http://schemas.microsoft.com/office/drawing/2014/main" id="{37FF388F-9D72-4A3F-AB51-11B7B65E7682}"/>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E5FF7585-B3E6-4301-983E-6C7185A7358E}"/>
              </a:ext>
            </a:extLst>
          </p:cNvPr>
          <p:cNvSpPr>
            <a:spLocks noGrp="1"/>
          </p:cNvSpPr>
          <p:nvPr>
            <p:ph type="ftr" sz="quarter" idx="11"/>
          </p:nvPr>
        </p:nvSpPr>
        <p:spPr>
          <a:xfrm>
            <a:off x="4038600" y="6356350"/>
            <a:ext cx="4114800" cy="365125"/>
          </a:xfrm>
        </p:spPr>
        <p:txBody>
          <a:bodyPr/>
          <a:lstStyle/>
          <a:p>
            <a:r>
              <a:rPr lang="en-US" dirty="0"/>
              <a:t>PENHANCING FRAUD DETECTION WITH ML</a:t>
            </a:r>
          </a:p>
        </p:txBody>
      </p:sp>
      <p:sp>
        <p:nvSpPr>
          <p:cNvPr id="4" name="Slide Number Placeholder 3">
            <a:extLst>
              <a:ext uri="{FF2B5EF4-FFF2-40B4-BE49-F238E27FC236}">
                <a16:creationId xmlns:a16="http://schemas.microsoft.com/office/drawing/2014/main" id="{7E375B46-1A54-44B9-BDCF-97B4D6758E70}"/>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6</a:t>
            </a:fld>
            <a:endParaRPr lang="en-US" dirty="0"/>
          </a:p>
        </p:txBody>
      </p:sp>
      <p:sp>
        <p:nvSpPr>
          <p:cNvPr id="8" name="Text Placeholder 4">
            <a:extLst>
              <a:ext uri="{FF2B5EF4-FFF2-40B4-BE49-F238E27FC236}">
                <a16:creationId xmlns:a16="http://schemas.microsoft.com/office/drawing/2014/main" id="{B79F373B-ABB5-11F3-7FBD-45CCFAB9D9CF}"/>
              </a:ext>
            </a:extLst>
          </p:cNvPr>
          <p:cNvSpPr txBox="1">
            <a:spLocks/>
          </p:cNvSpPr>
          <p:nvPr/>
        </p:nvSpPr>
        <p:spPr>
          <a:xfrm>
            <a:off x="1277551" y="3655039"/>
            <a:ext cx="4626764" cy="4223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200" baseline="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Prediction Process:</a:t>
            </a:r>
          </a:p>
          <a:p>
            <a:endParaRPr lang="en-US" dirty="0"/>
          </a:p>
        </p:txBody>
      </p:sp>
      <p:sp>
        <p:nvSpPr>
          <p:cNvPr id="9" name="Text Placeholder 23">
            <a:extLst>
              <a:ext uri="{FF2B5EF4-FFF2-40B4-BE49-F238E27FC236}">
                <a16:creationId xmlns:a16="http://schemas.microsoft.com/office/drawing/2014/main" id="{F95982F0-F8AE-D1DE-E2CD-552CA99CD92B}"/>
              </a:ext>
            </a:extLst>
          </p:cNvPr>
          <p:cNvSpPr txBox="1">
            <a:spLocks/>
          </p:cNvSpPr>
          <p:nvPr/>
        </p:nvSpPr>
        <p:spPr>
          <a:xfrm>
            <a:off x="1277551" y="4148739"/>
            <a:ext cx="4626293" cy="726137"/>
          </a:xfrm>
          <a:prstGeom prst="rect">
            <a:avLst/>
          </a:prstGeom>
        </p:spPr>
        <p:txBody>
          <a:bodyPr/>
          <a:lstStyle>
            <a:lvl1pPr marL="0" indent="0" algn="l" defTabSz="914400" rtl="0" eaLnBrk="1" latinLnBrk="0" hangingPunct="1">
              <a:lnSpc>
                <a:spcPct val="150000"/>
              </a:lnSpc>
              <a:spcBef>
                <a:spcPts val="0"/>
              </a:spcBef>
              <a:spcAft>
                <a:spcPts val="1200"/>
              </a:spcAft>
              <a:buFont typeface="Segoe UI Light" panose="020B0502040204020203"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Based on attributes like 'amount', '</a:t>
            </a:r>
            <a:r>
              <a:rPr lang="en-US" b="1" dirty="0" err="1"/>
              <a:t>card_type_n</a:t>
            </a:r>
            <a:r>
              <a:rPr lang="en-US" b="1" dirty="0"/>
              <a:t>', '</a:t>
            </a:r>
            <a:r>
              <a:rPr lang="en-US" b="1" dirty="0" err="1"/>
              <a:t>purchase_category_n</a:t>
            </a:r>
            <a:r>
              <a:rPr lang="en-US" b="1" dirty="0"/>
              <a:t>', '</a:t>
            </a:r>
            <a:r>
              <a:rPr lang="en-US" b="1" dirty="0" err="1"/>
              <a:t>customer_age</a:t>
            </a:r>
            <a:r>
              <a:rPr lang="en-US" b="1" dirty="0"/>
              <a:t>’, etc. are used to predict ‘</a:t>
            </a:r>
            <a:r>
              <a:rPr lang="en-US" b="1" dirty="0" err="1"/>
              <a:t>is_fraudulent</a:t>
            </a:r>
            <a:r>
              <a:rPr lang="en-US" b="1" dirty="0"/>
              <a:t>’ attribute. Also, some attributes are used after transforming it through ‘</a:t>
            </a:r>
            <a:r>
              <a:rPr lang="en-US" b="1" dirty="0" err="1"/>
              <a:t>label_encoder</a:t>
            </a:r>
            <a:r>
              <a:rPr lang="en-US" b="1" dirty="0"/>
              <a:t>’ and ‘</a:t>
            </a:r>
            <a:r>
              <a:rPr lang="en-US" b="1" dirty="0" err="1"/>
              <a:t>standard_scaler</a:t>
            </a:r>
            <a:r>
              <a:rPr lang="en-US" b="1" dirty="0"/>
              <a:t>’.</a:t>
            </a:r>
          </a:p>
        </p:txBody>
      </p:sp>
    </p:spTree>
    <p:extLst>
      <p:ext uri="{BB962C8B-B14F-4D97-AF65-F5344CB8AC3E}">
        <p14:creationId xmlns:p14="http://schemas.microsoft.com/office/powerpoint/2010/main" val="3764395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207">
        <p15:prstTrans prst="pageCurlSingle"/>
      </p:transition>
    </mc:Choice>
    <mc:Fallback xmlns="">
      <p:transition spd="slow" advClick="0" advTm="6207">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b="1" dirty="0"/>
              <a:t>Result</a:t>
            </a:r>
          </a:p>
        </p:txBody>
      </p:sp>
      <p:sp>
        <p:nvSpPr>
          <p:cNvPr id="5" name="Text Placeholder 4">
            <a:extLst>
              <a:ext uri="{FF2B5EF4-FFF2-40B4-BE49-F238E27FC236}">
                <a16:creationId xmlns:a16="http://schemas.microsoft.com/office/drawing/2014/main" id="{E1F6EAAA-7889-4E5F-90FD-F5C5492D37A2}"/>
              </a:ext>
            </a:extLst>
          </p:cNvPr>
          <p:cNvSpPr>
            <a:spLocks noGrp="1"/>
          </p:cNvSpPr>
          <p:nvPr>
            <p:ph type="body" sz="quarter" idx="13"/>
          </p:nvPr>
        </p:nvSpPr>
        <p:spPr>
          <a:xfrm>
            <a:off x="483140" y="2063838"/>
            <a:ext cx="3515704" cy="422365"/>
          </a:xfrm>
        </p:spPr>
        <p:txBody>
          <a:bodyPr>
            <a:normAutofit/>
          </a:bodyPr>
          <a:lstStyle/>
          <a:p>
            <a:r>
              <a:rPr lang="en-US" b="1" dirty="0"/>
              <a:t>Analysis 1</a:t>
            </a: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482932" y="2523933"/>
            <a:ext cx="3515346" cy="3325723"/>
          </a:xfrm>
        </p:spPr>
        <p:txBody>
          <a:bodyPr/>
          <a:lstStyle/>
          <a:p>
            <a:r>
              <a:rPr lang="en-US" b="1" dirty="0"/>
              <a:t>Examining transaction data age-wise unveils distinct patterns, highlighting potential age groups more susceptible to fraudulent activities, crucial for tailoring fraud prevention strategies effectively.</a:t>
            </a:r>
          </a:p>
        </p:txBody>
      </p:sp>
      <p:sp>
        <p:nvSpPr>
          <p:cNvPr id="24" name="Text Placeholder 23">
            <a:extLst>
              <a:ext uri="{FF2B5EF4-FFF2-40B4-BE49-F238E27FC236}">
                <a16:creationId xmlns:a16="http://schemas.microsoft.com/office/drawing/2014/main" id="{D766ABB5-79A8-4DFF-B3E4-6E4F29D7941F}"/>
              </a:ext>
            </a:extLst>
          </p:cNvPr>
          <p:cNvSpPr>
            <a:spLocks noGrp="1"/>
          </p:cNvSpPr>
          <p:nvPr>
            <p:ph type="body" sz="quarter" idx="17"/>
          </p:nvPr>
        </p:nvSpPr>
        <p:spPr>
          <a:xfrm>
            <a:off x="4329790" y="2063838"/>
            <a:ext cx="3515704" cy="422365"/>
          </a:xfrm>
        </p:spPr>
        <p:txBody>
          <a:bodyPr/>
          <a:lstStyle/>
          <a:p>
            <a:endParaRPr lang="en-US" dirty="0"/>
          </a:p>
        </p:txBody>
      </p:sp>
      <p:sp>
        <p:nvSpPr>
          <p:cNvPr id="25" name="Text Placeholder 24">
            <a:extLst>
              <a:ext uri="{FF2B5EF4-FFF2-40B4-BE49-F238E27FC236}">
                <a16:creationId xmlns:a16="http://schemas.microsoft.com/office/drawing/2014/main" id="{94333FF0-B429-4B2E-9910-AAF06DC5C728}"/>
              </a:ext>
            </a:extLst>
          </p:cNvPr>
          <p:cNvSpPr>
            <a:spLocks noGrp="1"/>
          </p:cNvSpPr>
          <p:nvPr>
            <p:ph type="body" sz="quarter" idx="18"/>
          </p:nvPr>
        </p:nvSpPr>
        <p:spPr>
          <a:xfrm>
            <a:off x="4329582" y="2523933"/>
            <a:ext cx="3515346" cy="3325723"/>
          </a:xfrm>
        </p:spPr>
        <p:txBody>
          <a:bodyPr/>
          <a:lstStyle/>
          <a:p>
            <a:endParaRPr lang="en-US" dirty="0"/>
          </a:p>
        </p:txBody>
      </p:sp>
      <p:sp>
        <p:nvSpPr>
          <p:cNvPr id="26" name="Text Placeholder 25">
            <a:extLst>
              <a:ext uri="{FF2B5EF4-FFF2-40B4-BE49-F238E27FC236}">
                <a16:creationId xmlns:a16="http://schemas.microsoft.com/office/drawing/2014/main" id="{299EAE95-5B3F-4A21-B580-4AF9E642AA7A}"/>
              </a:ext>
            </a:extLst>
          </p:cNvPr>
          <p:cNvSpPr>
            <a:spLocks noGrp="1"/>
          </p:cNvSpPr>
          <p:nvPr>
            <p:ph type="body" sz="quarter" idx="19"/>
          </p:nvPr>
        </p:nvSpPr>
        <p:spPr>
          <a:xfrm>
            <a:off x="8175874" y="2063838"/>
            <a:ext cx="3515704" cy="422365"/>
          </a:xfrm>
        </p:spPr>
        <p:txBody>
          <a:bodyPr/>
          <a:lstStyle/>
          <a:p>
            <a:endParaRPr lang="en-US" dirty="0"/>
          </a:p>
        </p:txBody>
      </p:sp>
      <p:sp>
        <p:nvSpPr>
          <p:cNvPr id="27" name="Text Placeholder 26">
            <a:extLst>
              <a:ext uri="{FF2B5EF4-FFF2-40B4-BE49-F238E27FC236}">
                <a16:creationId xmlns:a16="http://schemas.microsoft.com/office/drawing/2014/main" id="{9533EAD8-15C8-4D9C-8F69-670982F52391}"/>
              </a:ext>
            </a:extLst>
          </p:cNvPr>
          <p:cNvSpPr>
            <a:spLocks noGrp="1"/>
          </p:cNvSpPr>
          <p:nvPr>
            <p:ph type="body" sz="quarter" idx="20"/>
          </p:nvPr>
        </p:nvSpPr>
        <p:spPr>
          <a:xfrm>
            <a:off x="8175666" y="2523933"/>
            <a:ext cx="3515346" cy="3325723"/>
          </a:xfrm>
        </p:spPr>
        <p:txBody>
          <a:bodyPr/>
          <a:lstStyle/>
          <a:p>
            <a:endParaRPr lang="en-US" dirty="0"/>
          </a:p>
        </p:txBody>
      </p:sp>
      <p:sp>
        <p:nvSpPr>
          <p:cNvPr id="2" name="Date Placeholder 1">
            <a:extLst>
              <a:ext uri="{FF2B5EF4-FFF2-40B4-BE49-F238E27FC236}">
                <a16:creationId xmlns:a16="http://schemas.microsoft.com/office/drawing/2014/main" id="{B22D5940-3155-4A42-AFCA-EDE4AE5319FA}"/>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022AE5A9-C9EE-4D23-9586-528203CA76D8}"/>
              </a:ext>
            </a:extLst>
          </p:cNvPr>
          <p:cNvSpPr>
            <a:spLocks noGrp="1"/>
          </p:cNvSpPr>
          <p:nvPr>
            <p:ph type="ftr" sz="quarter" idx="11"/>
          </p:nvPr>
        </p:nvSpPr>
        <p:spPr>
          <a:xfrm>
            <a:off x="4038600" y="6356350"/>
            <a:ext cx="4114800" cy="365125"/>
          </a:xfrm>
        </p:spPr>
        <p:txBody>
          <a:bodyPr/>
          <a:lstStyle/>
          <a:p>
            <a:r>
              <a:rPr lang="en-US" dirty="0"/>
              <a:t>ENHANCING FRAUD DETECTION WITH ML</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7</a:t>
            </a:fld>
            <a:endParaRPr lang="en-US" dirty="0"/>
          </a:p>
        </p:txBody>
      </p:sp>
      <p:pic>
        <p:nvPicPr>
          <p:cNvPr id="6" name="Picture 5">
            <a:extLst>
              <a:ext uri="{FF2B5EF4-FFF2-40B4-BE49-F238E27FC236}">
                <a16:creationId xmlns:a16="http://schemas.microsoft.com/office/drawing/2014/main" id="{9A9E847E-7AE7-90AA-4E81-6E9D21604FAB}"/>
              </a:ext>
            </a:extLst>
          </p:cNvPr>
          <p:cNvPicPr>
            <a:picLocks noChangeAspect="1"/>
          </p:cNvPicPr>
          <p:nvPr/>
        </p:nvPicPr>
        <p:blipFill>
          <a:blip r:embed="rId2"/>
          <a:stretch>
            <a:fillRect/>
          </a:stretch>
        </p:blipFill>
        <p:spPr>
          <a:xfrm>
            <a:off x="4329582" y="1873262"/>
            <a:ext cx="7494375" cy="4160509"/>
          </a:xfrm>
          <a:prstGeom prst="rect">
            <a:avLst/>
          </a:prstGeom>
        </p:spPr>
      </p:pic>
    </p:spTree>
    <p:extLst>
      <p:ext uri="{BB962C8B-B14F-4D97-AF65-F5344CB8AC3E}">
        <p14:creationId xmlns:p14="http://schemas.microsoft.com/office/powerpoint/2010/main" val="3884075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866">
        <p15:prstTrans prst="pageCurlSingle" invX="1"/>
      </p:transition>
    </mc:Choice>
    <mc:Fallback xmlns="">
      <p:transition spd="slow" advClick="0" advTm="486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36B54-4BB1-5CE5-9EAF-FC50312B7678}"/>
              </a:ext>
            </a:extLst>
          </p:cNvPr>
          <p:cNvSpPr>
            <a:spLocks noGrp="1"/>
          </p:cNvSpPr>
          <p:nvPr>
            <p:ph type="title"/>
          </p:nvPr>
        </p:nvSpPr>
        <p:spPr/>
        <p:txBody>
          <a:bodyPr/>
          <a:lstStyle/>
          <a:p>
            <a:pPr algn="l"/>
            <a:r>
              <a:rPr lang="en-US" b="1" dirty="0"/>
              <a:t>Result</a:t>
            </a:r>
          </a:p>
        </p:txBody>
      </p:sp>
      <p:sp>
        <p:nvSpPr>
          <p:cNvPr id="3" name="Text Placeholder 2">
            <a:extLst>
              <a:ext uri="{FF2B5EF4-FFF2-40B4-BE49-F238E27FC236}">
                <a16:creationId xmlns:a16="http://schemas.microsoft.com/office/drawing/2014/main" id="{1AED28EA-DD29-FF42-87A9-0093547BD26C}"/>
              </a:ext>
            </a:extLst>
          </p:cNvPr>
          <p:cNvSpPr>
            <a:spLocks noGrp="1"/>
          </p:cNvSpPr>
          <p:nvPr>
            <p:ph type="body" sz="quarter" idx="13"/>
          </p:nvPr>
        </p:nvSpPr>
        <p:spPr>
          <a:xfrm>
            <a:off x="8175666" y="2082703"/>
            <a:ext cx="3515704" cy="422365"/>
          </a:xfrm>
        </p:spPr>
        <p:txBody>
          <a:bodyPr/>
          <a:lstStyle/>
          <a:p>
            <a:r>
              <a:rPr lang="en-US" b="1" dirty="0"/>
              <a:t>Analysis 2</a:t>
            </a:r>
          </a:p>
          <a:p>
            <a:endParaRPr lang="en-US" dirty="0"/>
          </a:p>
        </p:txBody>
      </p:sp>
      <p:sp>
        <p:nvSpPr>
          <p:cNvPr id="4" name="Text Placeholder 3">
            <a:extLst>
              <a:ext uri="{FF2B5EF4-FFF2-40B4-BE49-F238E27FC236}">
                <a16:creationId xmlns:a16="http://schemas.microsoft.com/office/drawing/2014/main" id="{A4A1B808-EDFA-4030-BAAD-8A8165FF3F46}"/>
              </a:ext>
            </a:extLst>
          </p:cNvPr>
          <p:cNvSpPr>
            <a:spLocks noGrp="1"/>
          </p:cNvSpPr>
          <p:nvPr>
            <p:ph type="body" sz="quarter" idx="16"/>
          </p:nvPr>
        </p:nvSpPr>
        <p:spPr>
          <a:xfrm>
            <a:off x="8175666" y="2523933"/>
            <a:ext cx="3515346" cy="3325723"/>
          </a:xfrm>
        </p:spPr>
        <p:txBody>
          <a:bodyPr/>
          <a:lstStyle/>
          <a:p>
            <a:r>
              <a:rPr lang="en-US" b="1" dirty="0"/>
              <a:t>Analyzing the percentage of fraudulent transactions by card type provides insights into whether certain types of cards are more susceptible to fraudulent activity, informing issuers and insurers for targeted fraud prevention measures</a:t>
            </a:r>
            <a:r>
              <a:rPr lang="en-US" dirty="0"/>
              <a:t>.</a:t>
            </a:r>
          </a:p>
        </p:txBody>
      </p:sp>
      <p:sp>
        <p:nvSpPr>
          <p:cNvPr id="5" name="Text Placeholder 4">
            <a:extLst>
              <a:ext uri="{FF2B5EF4-FFF2-40B4-BE49-F238E27FC236}">
                <a16:creationId xmlns:a16="http://schemas.microsoft.com/office/drawing/2014/main" id="{5AA257D5-81BD-6BDB-D3DB-B453753D6F58}"/>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71E4DD4D-5719-E92E-CF24-8BB6EAACF802}"/>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B716DD62-321C-9FCF-010D-D6005D021505}"/>
              </a:ext>
            </a:extLst>
          </p:cNvPr>
          <p:cNvSpPr>
            <a:spLocks noGrp="1"/>
          </p:cNvSpPr>
          <p:nvPr>
            <p:ph type="body" sz="quarter" idx="19"/>
          </p:nvPr>
        </p:nvSpPr>
        <p:spPr>
          <a:xfrm>
            <a:off x="8153400" y="6658235"/>
            <a:ext cx="3515704" cy="422365"/>
          </a:xfrm>
        </p:spPr>
        <p:txBody>
          <a:bodyPr/>
          <a:lstStyle/>
          <a:p>
            <a:endParaRPr lang="en-US" dirty="0"/>
          </a:p>
        </p:txBody>
      </p:sp>
      <p:sp>
        <p:nvSpPr>
          <p:cNvPr id="8" name="Text Placeholder 7">
            <a:extLst>
              <a:ext uri="{FF2B5EF4-FFF2-40B4-BE49-F238E27FC236}">
                <a16:creationId xmlns:a16="http://schemas.microsoft.com/office/drawing/2014/main" id="{E4B5B3FB-2C43-48F4-4D0B-7C6627487714}"/>
              </a:ext>
            </a:extLst>
          </p:cNvPr>
          <p:cNvSpPr>
            <a:spLocks noGrp="1"/>
          </p:cNvSpPr>
          <p:nvPr>
            <p:ph type="body" sz="quarter" idx="20"/>
          </p:nvPr>
        </p:nvSpPr>
        <p:spPr>
          <a:xfrm>
            <a:off x="8153758" y="6708685"/>
            <a:ext cx="3515346" cy="3325723"/>
          </a:xfrm>
        </p:spPr>
        <p:txBody>
          <a:bodyPr/>
          <a:lstStyle/>
          <a:p>
            <a:endParaRPr lang="en-US" dirty="0"/>
          </a:p>
        </p:txBody>
      </p:sp>
      <p:sp>
        <p:nvSpPr>
          <p:cNvPr id="9" name="Date Placeholder 8">
            <a:extLst>
              <a:ext uri="{FF2B5EF4-FFF2-40B4-BE49-F238E27FC236}">
                <a16:creationId xmlns:a16="http://schemas.microsoft.com/office/drawing/2014/main" id="{176028E4-F847-2AF5-8477-E7F2E4F6E86E}"/>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3310D87F-DE3A-0C67-B0AE-C2C074ACB79E}"/>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B151DA33-675D-D469-B74C-6561F49A2D1E}"/>
              </a:ext>
            </a:extLst>
          </p:cNvPr>
          <p:cNvSpPr>
            <a:spLocks noGrp="1"/>
          </p:cNvSpPr>
          <p:nvPr>
            <p:ph type="sldNum" sz="quarter" idx="12"/>
          </p:nvPr>
        </p:nvSpPr>
        <p:spPr/>
        <p:txBody>
          <a:bodyPr/>
          <a:lstStyle/>
          <a:p>
            <a:fld id="{F91729D4-A164-47A3-830D-E792BCE699E4}" type="slidenum">
              <a:rPr lang="en-US" smtClean="0"/>
              <a:t>8</a:t>
            </a:fld>
            <a:endParaRPr lang="en-US" dirty="0"/>
          </a:p>
        </p:txBody>
      </p:sp>
      <p:pic>
        <p:nvPicPr>
          <p:cNvPr id="12" name="Picture 11">
            <a:extLst>
              <a:ext uri="{FF2B5EF4-FFF2-40B4-BE49-F238E27FC236}">
                <a16:creationId xmlns:a16="http://schemas.microsoft.com/office/drawing/2014/main" id="{4D04B155-5EE8-56A0-8ACA-F42D85482FE3}"/>
              </a:ext>
            </a:extLst>
          </p:cNvPr>
          <p:cNvPicPr>
            <a:picLocks noChangeAspect="1"/>
          </p:cNvPicPr>
          <p:nvPr/>
        </p:nvPicPr>
        <p:blipFill>
          <a:blip r:embed="rId2"/>
          <a:stretch>
            <a:fillRect/>
          </a:stretch>
        </p:blipFill>
        <p:spPr>
          <a:xfrm>
            <a:off x="461204" y="2026108"/>
            <a:ext cx="5325796" cy="3985411"/>
          </a:xfrm>
          <a:prstGeom prst="rect">
            <a:avLst/>
          </a:prstGeom>
        </p:spPr>
      </p:pic>
    </p:spTree>
    <p:extLst>
      <p:ext uri="{BB962C8B-B14F-4D97-AF65-F5344CB8AC3E}">
        <p14:creationId xmlns:p14="http://schemas.microsoft.com/office/powerpoint/2010/main" val="4229174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330">
        <p15:prstTrans prst="pageCurlSingle"/>
      </p:transition>
    </mc:Choice>
    <mc:Fallback xmlns="">
      <p:transition spd="slow" advClick="0" advTm="433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DD00F-8F00-C5F8-837D-1ADB75EB1CA8}"/>
              </a:ext>
            </a:extLst>
          </p:cNvPr>
          <p:cNvSpPr>
            <a:spLocks noGrp="1"/>
          </p:cNvSpPr>
          <p:nvPr>
            <p:ph type="title"/>
          </p:nvPr>
        </p:nvSpPr>
        <p:spPr/>
        <p:txBody>
          <a:bodyPr/>
          <a:lstStyle/>
          <a:p>
            <a:r>
              <a:rPr lang="en-US" b="1" dirty="0"/>
              <a:t>Result</a:t>
            </a:r>
          </a:p>
        </p:txBody>
      </p:sp>
      <p:sp>
        <p:nvSpPr>
          <p:cNvPr id="3" name="Text Placeholder 2">
            <a:extLst>
              <a:ext uri="{FF2B5EF4-FFF2-40B4-BE49-F238E27FC236}">
                <a16:creationId xmlns:a16="http://schemas.microsoft.com/office/drawing/2014/main" id="{F318D839-87DE-148B-8E62-D0B103643D05}"/>
              </a:ext>
            </a:extLst>
          </p:cNvPr>
          <p:cNvSpPr>
            <a:spLocks noGrp="1"/>
          </p:cNvSpPr>
          <p:nvPr>
            <p:ph type="body" sz="quarter" idx="13"/>
          </p:nvPr>
        </p:nvSpPr>
        <p:spPr/>
        <p:txBody>
          <a:bodyPr/>
          <a:lstStyle/>
          <a:p>
            <a:r>
              <a:rPr lang="en-US" b="1" dirty="0"/>
              <a:t>Analysis 3</a:t>
            </a:r>
          </a:p>
          <a:p>
            <a:endParaRPr lang="en-US" dirty="0"/>
          </a:p>
        </p:txBody>
      </p:sp>
      <p:sp>
        <p:nvSpPr>
          <p:cNvPr id="4" name="Text Placeholder 3">
            <a:extLst>
              <a:ext uri="{FF2B5EF4-FFF2-40B4-BE49-F238E27FC236}">
                <a16:creationId xmlns:a16="http://schemas.microsoft.com/office/drawing/2014/main" id="{F0E77BAF-1BC3-A0B8-5DD5-4773C14A6F67}"/>
              </a:ext>
            </a:extLst>
          </p:cNvPr>
          <p:cNvSpPr>
            <a:spLocks noGrp="1"/>
          </p:cNvSpPr>
          <p:nvPr>
            <p:ph type="body" sz="quarter" idx="16"/>
          </p:nvPr>
        </p:nvSpPr>
        <p:spPr/>
        <p:txBody>
          <a:bodyPr/>
          <a:lstStyle/>
          <a:p>
            <a:r>
              <a:rPr lang="en-US" b="1" dirty="0"/>
              <a:t>Calculating the percentage of fraudulent transactions per purchase category offers valuable insights into the prevalence of fraud across different types of purchases, guiding insurers in prioritizing fraud detection efforts and implementing preventive measures in high-risk categories.</a:t>
            </a:r>
          </a:p>
          <a:p>
            <a:endParaRPr lang="en-US" dirty="0"/>
          </a:p>
        </p:txBody>
      </p:sp>
      <p:sp>
        <p:nvSpPr>
          <p:cNvPr id="5" name="Text Placeholder 4">
            <a:extLst>
              <a:ext uri="{FF2B5EF4-FFF2-40B4-BE49-F238E27FC236}">
                <a16:creationId xmlns:a16="http://schemas.microsoft.com/office/drawing/2014/main" id="{CEF8A63D-AC39-5E29-6204-93EBFA70D740}"/>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0E04E589-595F-32A4-1105-639A06BEF6DB}"/>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3A054717-F8A6-FE52-9BAC-BB780670DE02}"/>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FFB89108-C7E5-304B-2883-8DD812951A95}"/>
              </a:ext>
            </a:extLst>
          </p:cNvPr>
          <p:cNvSpPr>
            <a:spLocks noGrp="1"/>
          </p:cNvSpPr>
          <p:nvPr>
            <p:ph type="body" sz="quarter" idx="20"/>
          </p:nvPr>
        </p:nvSpPr>
        <p:spPr/>
        <p:txBody>
          <a:bodyPr/>
          <a:lstStyle/>
          <a:p>
            <a:endParaRPr lang="en-US"/>
          </a:p>
        </p:txBody>
      </p:sp>
      <p:sp>
        <p:nvSpPr>
          <p:cNvPr id="9" name="Date Placeholder 8">
            <a:extLst>
              <a:ext uri="{FF2B5EF4-FFF2-40B4-BE49-F238E27FC236}">
                <a16:creationId xmlns:a16="http://schemas.microsoft.com/office/drawing/2014/main" id="{8E3097BE-E369-539F-E517-D6FFFB2DFABA}"/>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A2D30323-91BD-5D48-3FBA-5472F3A7220E}"/>
              </a:ext>
            </a:extLst>
          </p:cNvPr>
          <p:cNvSpPr>
            <a:spLocks noGrp="1"/>
          </p:cNvSpPr>
          <p:nvPr>
            <p:ph type="ftr" sz="quarter" idx="11"/>
          </p:nvPr>
        </p:nvSpPr>
        <p:spPr/>
        <p:txBody>
          <a:bodyPr/>
          <a:lstStyle/>
          <a:p>
            <a:r>
              <a:rPr lang="en-US" dirty="0"/>
              <a:t>ENHANCING FRAUD DETECTION WITH ML</a:t>
            </a:r>
          </a:p>
        </p:txBody>
      </p:sp>
      <p:sp>
        <p:nvSpPr>
          <p:cNvPr id="11" name="Slide Number Placeholder 10">
            <a:extLst>
              <a:ext uri="{FF2B5EF4-FFF2-40B4-BE49-F238E27FC236}">
                <a16:creationId xmlns:a16="http://schemas.microsoft.com/office/drawing/2014/main" id="{55290E82-4D92-DD94-4FEC-B982F232F23B}"/>
              </a:ext>
            </a:extLst>
          </p:cNvPr>
          <p:cNvSpPr>
            <a:spLocks noGrp="1"/>
          </p:cNvSpPr>
          <p:nvPr>
            <p:ph type="sldNum" sz="quarter" idx="12"/>
          </p:nvPr>
        </p:nvSpPr>
        <p:spPr/>
        <p:txBody>
          <a:bodyPr/>
          <a:lstStyle/>
          <a:p>
            <a:fld id="{F91729D4-A164-47A3-830D-E792BCE699E4}" type="slidenum">
              <a:rPr lang="en-US" smtClean="0"/>
              <a:t>9</a:t>
            </a:fld>
            <a:endParaRPr lang="en-US" dirty="0"/>
          </a:p>
        </p:txBody>
      </p:sp>
      <p:pic>
        <p:nvPicPr>
          <p:cNvPr id="12" name="Picture 11">
            <a:extLst>
              <a:ext uri="{FF2B5EF4-FFF2-40B4-BE49-F238E27FC236}">
                <a16:creationId xmlns:a16="http://schemas.microsoft.com/office/drawing/2014/main" id="{61937921-2063-42A1-C16A-CF70892BA9D4}"/>
              </a:ext>
            </a:extLst>
          </p:cNvPr>
          <p:cNvPicPr>
            <a:picLocks noChangeAspect="1"/>
          </p:cNvPicPr>
          <p:nvPr/>
        </p:nvPicPr>
        <p:blipFill>
          <a:blip r:embed="rId2"/>
          <a:stretch>
            <a:fillRect/>
          </a:stretch>
        </p:blipFill>
        <p:spPr>
          <a:xfrm>
            <a:off x="4679412" y="1640378"/>
            <a:ext cx="6331031" cy="4715972"/>
          </a:xfrm>
          <a:prstGeom prst="rect">
            <a:avLst/>
          </a:prstGeom>
        </p:spPr>
      </p:pic>
    </p:spTree>
    <p:extLst>
      <p:ext uri="{BB962C8B-B14F-4D97-AF65-F5344CB8AC3E}">
        <p14:creationId xmlns:p14="http://schemas.microsoft.com/office/powerpoint/2010/main" val="2044629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530">
        <p15:prstTrans prst="pageCurlSingle" invX="1"/>
      </p:transition>
    </mc:Choice>
    <mc:Fallback xmlns="">
      <p:transition spd="slow" advClick="0" advTm="353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3|1.6"/>
</p:tagLst>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0C81F5-4E08-4068-8DC9-6D21305E57B8}">
  <ds:schemaRefs>
    <ds:schemaRef ds:uri="http://purl.org/dc/elements/1.1/"/>
    <ds:schemaRef ds:uri="http://purl.org/dc/dcmitype/"/>
    <ds:schemaRef ds:uri="230e9df3-be65-4c73-a93b-d1236ebd677e"/>
    <ds:schemaRef ds:uri="http://schemas.microsoft.com/office/2006/metadata/properties"/>
    <ds:schemaRef ds:uri="http://schemas.microsoft.com/office/2006/documentManagement/types"/>
    <ds:schemaRef ds:uri="http://purl.org/dc/terms/"/>
    <ds:schemaRef ds:uri="71af3243-3dd4-4a8d-8c0d-dd76da1f02a5"/>
    <ds:schemaRef ds:uri="http://schemas.microsoft.com/office/infopath/2007/PartnerControls"/>
    <ds:schemaRef ds:uri="http://schemas.openxmlformats.org/package/2006/metadata/core-properties"/>
    <ds:schemaRef ds:uri="16c05727-aa75-4e4a-9b5f-8a80a1165891"/>
    <ds:schemaRef ds:uri="http://schemas.microsoft.com/sharepoint/v3"/>
    <ds:schemaRef ds:uri="http://www.w3.org/XML/1998/namespace"/>
  </ds:schemaRefs>
</ds:datastoreItem>
</file>

<file path=customXml/itemProps2.xml><?xml version="1.0" encoding="utf-8"?>
<ds:datastoreItem xmlns:ds="http://schemas.openxmlformats.org/officeDocument/2006/customXml" ds:itemID="{2119E3DC-63DC-4703-A1A6-A21819296CF6}">
  <ds:schemaRefs>
    <ds:schemaRef ds:uri="http://schemas.microsoft.com/sharepoint/v3/contenttype/forms"/>
  </ds:schemaRefs>
</ds:datastoreItem>
</file>

<file path=customXml/itemProps3.xml><?xml version="1.0" encoding="utf-8"?>
<ds:datastoreItem xmlns:ds="http://schemas.openxmlformats.org/officeDocument/2006/customXml" ds:itemID="{3E84E3F0-7763-473A-A672-F70F538DA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Coastal presentation</Template>
  <TotalTime>501</TotalTime>
  <Words>1165</Words>
  <Application>Microsoft Office PowerPoint</Application>
  <PresentationFormat>Widescreen</PresentationFormat>
  <Paragraphs>139</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Segoe UI</vt:lpstr>
      <vt:lpstr>Segoe UI Light</vt:lpstr>
      <vt:lpstr>Wingdings</vt:lpstr>
      <vt:lpstr>Office Theme</vt:lpstr>
      <vt:lpstr>Enhancing Fraud Detection with ML</vt:lpstr>
      <vt:lpstr>Agenda</vt:lpstr>
      <vt:lpstr>Problem Statement</vt:lpstr>
      <vt:lpstr>Proposed Solution</vt:lpstr>
      <vt:lpstr>System  Approach</vt:lpstr>
      <vt:lpstr>Algorithm &amp; Deployment</vt:lpstr>
      <vt:lpstr>Result</vt:lpstr>
      <vt:lpstr>Result</vt:lpstr>
      <vt:lpstr>Result</vt:lpstr>
      <vt:lpstr>Result</vt:lpstr>
      <vt:lpstr>Result</vt:lpstr>
      <vt:lpstr>Result</vt:lpstr>
      <vt:lpstr>RESULT</vt:lpstr>
      <vt:lpstr>RESULT</vt:lpstr>
      <vt:lpstr>RESULT</vt:lpstr>
      <vt:lpstr>RESULT</vt:lpstr>
      <vt:lpstr>RESULT</vt:lpstr>
      <vt:lpstr>Conclusion</vt:lpstr>
      <vt:lpstr>References</vt:lpstr>
      <vt:lpstr>COURSE CERTIFICATE 1</vt:lpstr>
      <vt:lpstr>COURSE CERTIFICATE 2</vt:lpstr>
      <vt:lpstr>COURSE CERTIFICATE 3</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Sahil xKrito</dc:creator>
  <cp:lastModifiedBy>Sahil xKrito</cp:lastModifiedBy>
  <cp:revision>6</cp:revision>
  <dcterms:created xsi:type="dcterms:W3CDTF">2024-06-22T05:03:38Z</dcterms:created>
  <dcterms:modified xsi:type="dcterms:W3CDTF">2024-06-28T04:58:20Z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